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ppt/notesSlides/notesSlide5.xml" ContentType="application/vnd.openxmlformats-officedocument.presentationml.notesSlide+xml"/>
  <Override PartName="/ppt/comments/comment4.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5.xml" ContentType="application/vnd.openxmlformats-officedocument.presentationml.comments+xml"/>
  <Override PartName="/ppt/comments/comment6.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7.xml" ContentType="application/vnd.openxmlformats-officedocument.presentationml.comments+xml"/>
  <Override PartName="/ppt/notesSlides/notesSlide10.xml" ContentType="application/vnd.openxmlformats-officedocument.presentationml.notesSlide+xml"/>
  <Override PartName="/ppt/comments/comment8.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Lst>
  <p:notesMasterIdLst>
    <p:notesMasterId r:id="rId42"/>
  </p:notesMasterIdLst>
  <p:handoutMasterIdLst>
    <p:handoutMasterId r:id="rId43"/>
  </p:handoutMasterIdLst>
  <p:sldIdLst>
    <p:sldId id="289" r:id="rId5"/>
    <p:sldId id="288" r:id="rId6"/>
    <p:sldId id="276" r:id="rId7"/>
    <p:sldId id="323" r:id="rId8"/>
    <p:sldId id="325" r:id="rId9"/>
    <p:sldId id="326" r:id="rId10"/>
    <p:sldId id="283" r:id="rId11"/>
    <p:sldId id="327" r:id="rId12"/>
    <p:sldId id="304" r:id="rId13"/>
    <p:sldId id="305" r:id="rId14"/>
    <p:sldId id="261" r:id="rId15"/>
    <p:sldId id="311" r:id="rId16"/>
    <p:sldId id="312" r:id="rId17"/>
    <p:sldId id="313" r:id="rId18"/>
    <p:sldId id="314" r:id="rId19"/>
    <p:sldId id="257" r:id="rId20"/>
    <p:sldId id="264" r:id="rId21"/>
    <p:sldId id="322" r:id="rId22"/>
    <p:sldId id="318" r:id="rId23"/>
    <p:sldId id="265" r:id="rId24"/>
    <p:sldId id="291" r:id="rId25"/>
    <p:sldId id="328" r:id="rId26"/>
    <p:sldId id="333" r:id="rId27"/>
    <p:sldId id="268" r:id="rId28"/>
    <p:sldId id="263" r:id="rId29"/>
    <p:sldId id="332" r:id="rId30"/>
    <p:sldId id="266" r:id="rId31"/>
    <p:sldId id="315" r:id="rId32"/>
    <p:sldId id="316" r:id="rId33"/>
    <p:sldId id="317" r:id="rId34"/>
    <p:sldId id="319" r:id="rId35"/>
    <p:sldId id="307" r:id="rId36"/>
    <p:sldId id="308" r:id="rId37"/>
    <p:sldId id="309" r:id="rId38"/>
    <p:sldId id="302" r:id="rId39"/>
    <p:sldId id="331" r:id="rId40"/>
    <p:sldId id="26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5BE46EF-9C2A-43A7-8BEA-75AE3E304EF1}">
          <p14:sldIdLst>
            <p14:sldId id="289"/>
            <p14:sldId id="288"/>
            <p14:sldId id="276"/>
            <p14:sldId id="323"/>
            <p14:sldId id="325"/>
            <p14:sldId id="326"/>
            <p14:sldId id="283"/>
            <p14:sldId id="327"/>
            <p14:sldId id="304"/>
            <p14:sldId id="305"/>
            <p14:sldId id="261"/>
            <p14:sldId id="311"/>
            <p14:sldId id="312"/>
            <p14:sldId id="313"/>
            <p14:sldId id="314"/>
            <p14:sldId id="257"/>
            <p14:sldId id="264"/>
            <p14:sldId id="322"/>
            <p14:sldId id="318"/>
            <p14:sldId id="265"/>
            <p14:sldId id="291"/>
            <p14:sldId id="328"/>
            <p14:sldId id="333"/>
            <p14:sldId id="268"/>
            <p14:sldId id="263"/>
            <p14:sldId id="332"/>
            <p14:sldId id="266"/>
            <p14:sldId id="315"/>
            <p14:sldId id="316"/>
            <p14:sldId id="317"/>
            <p14:sldId id="319"/>
            <p14:sldId id="307"/>
            <p14:sldId id="308"/>
            <p14:sldId id="309"/>
            <p14:sldId id="302"/>
          </p14:sldIdLst>
        </p14:section>
        <p14:section name="Untitled Section" id="{E68D9104-98A2-4C70-B566-8790ABE20C9E}">
          <p14:sldIdLst>
            <p14:sldId id="331"/>
            <p14:sldId id="26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ue" initials="S" lastIdx="15" clrIdx="0">
    <p:extLst>
      <p:ext uri="{19B8F6BF-5375-455C-9EA6-DF929625EA0E}">
        <p15:presenceInfo xmlns:p15="http://schemas.microsoft.com/office/powerpoint/2012/main" userId="Sue" providerId="None"/>
      </p:ext>
    </p:extLst>
  </p:cmAuthor>
  <p:cmAuthor id="2" name="STEPHEN SCHOEN" initials="SS" lastIdx="1" clrIdx="1">
    <p:extLst>
      <p:ext uri="{19B8F6BF-5375-455C-9EA6-DF929625EA0E}">
        <p15:presenceInfo xmlns:p15="http://schemas.microsoft.com/office/powerpoint/2012/main" userId="5bfa7461b3d85d8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73" autoAdjust="0"/>
  </p:normalViewPr>
  <p:slideViewPr>
    <p:cSldViewPr snapToGrid="0">
      <p:cViewPr varScale="1">
        <p:scale>
          <a:sx n="102" d="100"/>
          <a:sy n="102" d="100"/>
        </p:scale>
        <p:origin x="912" y="11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757"/>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8-21T16:55:27.698" idx="2">
    <p:pos x="10" y="10"/>
    <p:text>Add a line that indicates the accreditation process must begin no later than Oct. 20, 2026.</p:text>
    <p:extLst>
      <p:ext uri="{C676402C-5697-4E1C-873F-D02D1690AC5C}">
        <p15:threadingInfo xmlns:p15="http://schemas.microsoft.com/office/powerpoint/2012/main" timeZoneBias="240"/>
      </p:ext>
    </p:extLst>
  </p:cm>
  <p:cm authorId="2" dt="2026-08-24T15:31:47.087" idx="1">
    <p:pos x="106" y="106"/>
    <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6-08-21T16:56:52.310" idx="3">
    <p:pos x="10" y="10"/>
    <p:text>Change International to Intersocietal</p:text>
    <p:extLst>
      <p:ext uri="{C676402C-5697-4E1C-873F-D02D1690AC5C}">
        <p15:threadingInfo xmlns:p15="http://schemas.microsoft.com/office/powerpoint/2012/main" timeZoneBias="240"/>
      </p:ext>
    </p:extLst>
  </p:cm>
  <p:cm authorId="1" dt="2026-08-21T16:57:18.340" idx="4">
    <p:pos x="106" y="106"/>
    <p:text>4) There is no one standard testing phantom that can be used for each brand of CBCT.</p:text>
    <p:extLst>
      <p:ext uri="{C676402C-5697-4E1C-873F-D02D1690AC5C}">
        <p15:threadingInfo xmlns:p15="http://schemas.microsoft.com/office/powerpoint/2012/main" timeZoneBias="240"/>
      </p:ext>
    </p:extLst>
  </p:cm>
  <p:cm authorId="1" dt="2026-08-21T16:58:56.420" idx="5">
    <p:pos x="202" y="202"/>
    <p:text>Imbedded should be spelled "embedded".</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6-08-21T17:00:49.052" idx="6">
    <p:pos x="10" y="10"/>
    <p:text>Add information from Part 16.65 8 (3) which includes QC testing responsibilities to be completed by the registrant, some daily, some weekly adn documented.</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6-08-21T17:06:13.123" idx="8">
    <p:pos x="10" y="10"/>
    <p:text>Third line - "dentist" should be "dentist's"</p:text>
    <p:extLst>
      <p:ext uri="{C676402C-5697-4E1C-873F-D02D1690AC5C}">
        <p15:threadingInfo xmlns:p15="http://schemas.microsoft.com/office/powerpoint/2012/main" timeZoneBias="24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6-08-21T17:07:48.015" idx="9">
    <p:pos x="10" y="10"/>
    <p:text>Remove the paragraph about our training being reviewed by the NY State Dental Association (note that currently it also has association misspelled.</p:text>
    <p:extLst>
      <p:ext uri="{C676402C-5697-4E1C-873F-D02D1690AC5C}">
        <p15:threadingInfo xmlns:p15="http://schemas.microsoft.com/office/powerpoint/2012/main" timeZoneBias="240"/>
      </p:ext>
    </p:extLst>
  </p:cm>
  <p:cm authorId="1" dt="2026-08-21T17:08:58.747" idx="10">
    <p:pos x="106" y="106"/>
    <p:text>4th paragraph - according to the IAC, a fully trained staff member (who has had 4 hours training on the CT) can teach additional staff members (again, IAC indicates 4 hrs.)</p:text>
    <p:extLst>
      <p:ext uri="{C676402C-5697-4E1C-873F-D02D1690AC5C}">
        <p15:threadingInfo xmlns:p15="http://schemas.microsoft.com/office/powerpoint/2012/main" timeZoneBias="24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6-08-21T17:10:16.195" idx="11">
    <p:pos x="10" y="10"/>
    <p:text>In the table "Number if images should be "Of"</p:text>
    <p:extLst>
      <p:ext uri="{C676402C-5697-4E1C-873F-D02D1690AC5C}">
        <p15:threadingInfo xmlns:p15="http://schemas.microsoft.com/office/powerpoint/2012/main" timeZoneBias="24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6-08-21T17:12:14.138" idx="12">
    <p:pos x="10" y="10"/>
    <p:text>move the last sentence "the clock... to before "A facility performing CBCT scans" so that the information is separated into those who currently have units (and thus the Oct. 20,2026 deadline) Move the second sentance to the end, since it pertains to a lapse of accreditation.</p:text>
    <p:extLst>
      <p:ext uri="{C676402C-5697-4E1C-873F-D02D1690AC5C}">
        <p15:threadingInfo xmlns:p15="http://schemas.microsoft.com/office/powerpoint/2012/main" timeZoneBias="24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6-08-21T17:15:09.978" idx="13">
    <p:pos x="10" y="10"/>
    <p:text>Is it true that documented training is not required? I believe they have to document all training and keep the records. What does the line "See the next statement" mean?</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C994AA-C437-4EF4-8BEF-0B832D7FA420}" type="datetimeFigureOut">
              <a:rPr lang="en-US" smtClean="0"/>
              <a:t>9/16/2026</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B16356-3B28-4AAF-8099-7941810E2475}"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5DA344-5FA2-43F7-9D95-CA56C82B080A}" type="slidenum">
              <a:rPr lang="en-US" smtClean="0"/>
              <a:t>‹#›</a:t>
            </a:fld>
            <a:endParaRPr lang="en-US"/>
          </a:p>
        </p:txBody>
      </p:sp>
    </p:spTree>
    <p:extLst>
      <p:ext uri="{BB962C8B-B14F-4D97-AF65-F5344CB8AC3E}">
        <p14:creationId xmlns:p14="http://schemas.microsoft.com/office/powerpoint/2010/main" val="1255762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2</a:t>
            </a:fld>
            <a:endParaRPr lang="en-US"/>
          </a:p>
        </p:txBody>
      </p:sp>
    </p:spTree>
    <p:extLst>
      <p:ext uri="{BB962C8B-B14F-4D97-AF65-F5344CB8AC3E}">
        <p14:creationId xmlns:p14="http://schemas.microsoft.com/office/powerpoint/2010/main" val="3727634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3</a:t>
            </a:fld>
            <a:endParaRPr lang="en-US"/>
          </a:p>
        </p:txBody>
      </p:sp>
    </p:spTree>
    <p:extLst>
      <p:ext uri="{BB962C8B-B14F-4D97-AF65-F5344CB8AC3E}">
        <p14:creationId xmlns:p14="http://schemas.microsoft.com/office/powerpoint/2010/main" val="1233045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7</a:t>
            </a:fld>
            <a:endParaRPr lang="en-US"/>
          </a:p>
        </p:txBody>
      </p:sp>
    </p:spTree>
    <p:extLst>
      <p:ext uri="{BB962C8B-B14F-4D97-AF65-F5344CB8AC3E}">
        <p14:creationId xmlns:p14="http://schemas.microsoft.com/office/powerpoint/2010/main" val="465852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11</a:t>
            </a:fld>
            <a:endParaRPr lang="en-US"/>
          </a:p>
        </p:txBody>
      </p:sp>
    </p:spTree>
    <p:extLst>
      <p:ext uri="{BB962C8B-B14F-4D97-AF65-F5344CB8AC3E}">
        <p14:creationId xmlns:p14="http://schemas.microsoft.com/office/powerpoint/2010/main" val="3988440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16</a:t>
            </a:fld>
            <a:endParaRPr lang="en-US"/>
          </a:p>
        </p:txBody>
      </p:sp>
    </p:spTree>
    <p:extLst>
      <p:ext uri="{BB962C8B-B14F-4D97-AF65-F5344CB8AC3E}">
        <p14:creationId xmlns:p14="http://schemas.microsoft.com/office/powerpoint/2010/main" val="744047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17</a:t>
            </a:fld>
            <a:endParaRPr lang="en-US"/>
          </a:p>
        </p:txBody>
      </p:sp>
    </p:spTree>
    <p:extLst>
      <p:ext uri="{BB962C8B-B14F-4D97-AF65-F5344CB8AC3E}">
        <p14:creationId xmlns:p14="http://schemas.microsoft.com/office/powerpoint/2010/main" val="1495799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20</a:t>
            </a:fld>
            <a:endParaRPr lang="en-US"/>
          </a:p>
        </p:txBody>
      </p:sp>
    </p:spTree>
    <p:extLst>
      <p:ext uri="{BB962C8B-B14F-4D97-AF65-F5344CB8AC3E}">
        <p14:creationId xmlns:p14="http://schemas.microsoft.com/office/powerpoint/2010/main" val="1588769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24</a:t>
            </a:fld>
            <a:endParaRPr lang="en-US"/>
          </a:p>
        </p:txBody>
      </p:sp>
    </p:spTree>
    <p:extLst>
      <p:ext uri="{BB962C8B-B14F-4D97-AF65-F5344CB8AC3E}">
        <p14:creationId xmlns:p14="http://schemas.microsoft.com/office/powerpoint/2010/main" val="711298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25</a:t>
            </a:fld>
            <a:endParaRPr lang="en-US"/>
          </a:p>
        </p:txBody>
      </p:sp>
    </p:spTree>
    <p:extLst>
      <p:ext uri="{BB962C8B-B14F-4D97-AF65-F5344CB8AC3E}">
        <p14:creationId xmlns:p14="http://schemas.microsoft.com/office/powerpoint/2010/main" val="206508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27</a:t>
            </a:fld>
            <a:endParaRPr lang="en-US"/>
          </a:p>
        </p:txBody>
      </p:sp>
    </p:spTree>
    <p:extLst>
      <p:ext uri="{BB962C8B-B14F-4D97-AF65-F5344CB8AC3E}">
        <p14:creationId xmlns:p14="http://schemas.microsoft.com/office/powerpoint/2010/main" val="2729973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37</a:t>
            </a:fld>
            <a:endParaRPr lang="en-US"/>
          </a:p>
        </p:txBody>
      </p:sp>
    </p:spTree>
    <p:extLst>
      <p:ext uri="{BB962C8B-B14F-4D97-AF65-F5344CB8AC3E}">
        <p14:creationId xmlns:p14="http://schemas.microsoft.com/office/powerpoint/2010/main" val="2974415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41156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667895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535638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08121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87720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049826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76283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19983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979663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61895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722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4AAEB19-4B49-2801-9B15-7682CDF04C04}"/>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D23C3EC-28B3-4644-8BE5-3288734B463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857468" y="486137"/>
            <a:ext cx="5427584" cy="3599727"/>
          </a:xfrm>
        </p:spPr>
        <p:txBody>
          <a:bodyPr anchor="b" anchorCtr="0">
            <a:noAutofit/>
          </a:bodyPr>
          <a:lstStyle>
            <a:lvl1pPr algn="l">
              <a:defRPr sz="4400" cap="all" baseline="0">
                <a:solidFill>
                  <a:schemeClr val="accent1"/>
                </a:solidFill>
              </a:defRPr>
            </a:lvl1pPr>
          </a:lstStyle>
          <a:p>
            <a:r>
              <a:rPr lang="en-US" dirty="0"/>
              <a:t>Click to add title</a:t>
            </a:r>
          </a:p>
        </p:txBody>
      </p:sp>
      <p:sp>
        <p:nvSpPr>
          <p:cNvPr id="13" name="Picture Placeholder 12">
            <a:extLst>
              <a:ext uri="{FF2B5EF4-FFF2-40B4-BE49-F238E27FC236}">
                <a16:creationId xmlns:a16="http://schemas.microsoft.com/office/drawing/2014/main" id="{B64FCBF4-90E6-FFAA-143D-3A01CE52569B}"/>
              </a:ext>
            </a:extLst>
          </p:cNvPr>
          <p:cNvSpPr>
            <a:spLocks noGrp="1"/>
          </p:cNvSpPr>
          <p:nvPr>
            <p:ph type="pic" sz="quarter" idx="10"/>
          </p:nvPr>
        </p:nvSpPr>
        <p:spPr>
          <a:xfrm>
            <a:off x="5624774" y="-6713"/>
            <a:ext cx="6578801" cy="6894576"/>
          </a:xfrm>
          <a:custGeom>
            <a:avLst/>
            <a:gdLst>
              <a:gd name="connsiteX0" fmla="*/ 0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0 w 6613525"/>
              <a:gd name="connsiteY4" fmla="*/ 0 h 6858000"/>
              <a:gd name="connsiteX0" fmla="*/ 1875099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1875099 w 6613525"/>
              <a:gd name="connsiteY4" fmla="*/ 0 h 6858000"/>
              <a:gd name="connsiteX0" fmla="*/ 1840375 w 6578801"/>
              <a:gd name="connsiteY0" fmla="*/ 0 h 6869575"/>
              <a:gd name="connsiteX1" fmla="*/ 6578801 w 6578801"/>
              <a:gd name="connsiteY1" fmla="*/ 0 h 6869575"/>
              <a:gd name="connsiteX2" fmla="*/ 6578801 w 6578801"/>
              <a:gd name="connsiteY2" fmla="*/ 6858000 h 6869575"/>
              <a:gd name="connsiteX3" fmla="*/ 0 w 6578801"/>
              <a:gd name="connsiteY3" fmla="*/ 6869575 h 6869575"/>
              <a:gd name="connsiteX4" fmla="*/ 1840375 w 6578801"/>
              <a:gd name="connsiteY4" fmla="*/ 0 h 6869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801" h="6869575">
                <a:moveTo>
                  <a:pt x="1840375" y="0"/>
                </a:moveTo>
                <a:lnTo>
                  <a:pt x="6578801" y="0"/>
                </a:lnTo>
                <a:lnTo>
                  <a:pt x="6578801" y="6858000"/>
                </a:lnTo>
                <a:lnTo>
                  <a:pt x="0" y="6869575"/>
                </a:lnTo>
                <a:lnTo>
                  <a:pt x="1840375" y="0"/>
                </a:lnTo>
                <a:close/>
              </a:path>
            </a:pathLst>
          </a:custGeom>
        </p:spPr>
        <p:txBody>
          <a:bodyPr tIns="274320" rIns="274320">
            <a:normAutofit/>
          </a:bodyPr>
          <a:lstStyle>
            <a:lvl1pPr marL="0" indent="0" algn="r">
              <a:buNone/>
              <a:defRPr sz="2000"/>
            </a:lvl1pPr>
          </a:lstStyle>
          <a:p>
            <a:r>
              <a:rPr lang="en-US"/>
              <a:t>Click icon to add picture</a:t>
            </a:r>
            <a:endParaRPr lang="en-US" dirty="0"/>
          </a:p>
        </p:txBody>
      </p:sp>
    </p:spTree>
    <p:extLst>
      <p:ext uri="{BB962C8B-B14F-4D97-AF65-F5344CB8AC3E}">
        <p14:creationId xmlns:p14="http://schemas.microsoft.com/office/powerpoint/2010/main" val="1007240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2">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E1BBEEFE-AE8A-8083-54B6-DBE9BC0E9F10}"/>
              </a:ext>
              <a:ext uri="{C183D7F6-B498-43B3-948B-1728B52AA6E4}">
                <adec:decorative xmlns:adec="http://schemas.microsoft.com/office/drawing/2017/decorative" val="1"/>
              </a:ext>
            </a:extLst>
          </p:cNvPr>
          <p:cNvSpPr/>
          <p:nvPr userDrawn="1"/>
        </p:nvSpPr>
        <p:spPr>
          <a:xfrm>
            <a:off x="-42863" y="0"/>
            <a:ext cx="4658392" cy="6858000"/>
          </a:xfrm>
          <a:custGeom>
            <a:avLst/>
            <a:gdLst>
              <a:gd name="connsiteX0" fmla="*/ 0 w 4658392"/>
              <a:gd name="connsiteY0" fmla="*/ 0 h 6858000"/>
              <a:gd name="connsiteX1" fmla="*/ 4658392 w 4658392"/>
              <a:gd name="connsiteY1" fmla="*/ 0 h 6858000"/>
              <a:gd name="connsiteX2" fmla="*/ 2820797 w 4658392"/>
              <a:gd name="connsiteY2" fmla="*/ 6858000 h 6858000"/>
              <a:gd name="connsiteX3" fmla="*/ 0 w 4658392"/>
              <a:gd name="connsiteY3" fmla="*/ 6858000 h 6858000"/>
              <a:gd name="connsiteX4" fmla="*/ 0 w 46583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392" h="6858000">
                <a:moveTo>
                  <a:pt x="0" y="0"/>
                </a:moveTo>
                <a:lnTo>
                  <a:pt x="4658392" y="0"/>
                </a:lnTo>
                <a:lnTo>
                  <a:pt x="2820797" y="6858000"/>
                </a:lnTo>
                <a:lnTo>
                  <a:pt x="0" y="6858000"/>
                </a:lnTo>
                <a:lnTo>
                  <a:pt x="0"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8" name="Straight Connector 7">
            <a:extLst>
              <a:ext uri="{FF2B5EF4-FFF2-40B4-BE49-F238E27FC236}">
                <a16:creationId xmlns:a16="http://schemas.microsoft.com/office/drawing/2014/main" id="{E64FF31D-04D7-B1F4-53B1-AA4170602E03}"/>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9F040EF-92FF-AEA1-BBA6-A4B739E11945}"/>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CA59A84-C321-FDF9-555F-1FB322EBBC7B}"/>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838200" y="509286"/>
            <a:ext cx="3200400" cy="5617193"/>
          </a:xfrm>
        </p:spPr>
        <p:txBody>
          <a:bodyPr>
            <a:noAutofit/>
          </a:bodyPr>
          <a:lstStyle/>
          <a:p>
            <a:r>
              <a:rPr lang="en-US" dirty="0"/>
              <a:t>Click to add title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5023412" y="509286"/>
            <a:ext cx="4328932" cy="5617194"/>
          </a:xfrm>
        </p:spPr>
        <p:txBody>
          <a:bodyPr anchor="ctr" anchorCtr="0">
            <a:normAutofit/>
          </a:bodyPr>
          <a:lstStyle>
            <a:lvl1pPr marL="0" indent="0">
              <a:lnSpc>
                <a:spcPct val="150000"/>
              </a:lnSpc>
              <a:spcBef>
                <a:spcPts val="1000"/>
              </a:spcBef>
              <a:buNone/>
              <a:defRPr sz="1800"/>
            </a:lvl1pPr>
            <a:lvl2pPr marL="457200" indent="0">
              <a:lnSpc>
                <a:spcPct val="150000"/>
              </a:lnSpc>
              <a:spcBef>
                <a:spcPts val="1000"/>
              </a:spcBef>
              <a:buNone/>
              <a:defRPr sz="1600"/>
            </a:lvl2pPr>
            <a:lvl3pPr marL="914400" indent="0">
              <a:lnSpc>
                <a:spcPct val="150000"/>
              </a:lnSpc>
              <a:spcBef>
                <a:spcPts val="1000"/>
              </a:spcBef>
              <a:buNone/>
              <a:defRPr sz="1400"/>
            </a:lvl3pPr>
            <a:lvl4pPr marL="1371600" indent="0">
              <a:lnSpc>
                <a:spcPct val="150000"/>
              </a:lnSpc>
              <a:spcBef>
                <a:spcPts val="1000"/>
              </a:spcBef>
              <a:buNone/>
              <a:defRPr sz="1200"/>
            </a:lvl4pPr>
            <a:lvl5pPr marL="1828800" indent="0">
              <a:lnSpc>
                <a:spcPct val="150000"/>
              </a:lnSpc>
              <a:spcBef>
                <a:spcPts val="1000"/>
              </a:spcBef>
              <a:buNone/>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760CD5A6-A0E4-A658-65B1-0D6C0533166A}"/>
              </a:ext>
            </a:extLst>
          </p:cNvPr>
          <p:cNvSpPr>
            <a:spLocks noGrp="1"/>
          </p:cNvSpPr>
          <p:nvPr>
            <p:ph type="pic" sz="quarter" idx="13"/>
          </p:nvPr>
        </p:nvSpPr>
        <p:spPr>
          <a:xfrm>
            <a:off x="9548813" y="-22860"/>
            <a:ext cx="2651760" cy="6903720"/>
          </a:xfrm>
        </p:spPr>
        <p:txBody>
          <a:bodyPr lIns="182880" tIns="274320" rIns="182880">
            <a:normAutofit/>
          </a:bodyPr>
          <a:lstStyle>
            <a:lvl1pPr marL="0" indent="0" algn="ctr">
              <a:buNone/>
              <a:defRPr sz="2000"/>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25005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6EC6AF9-CC07-5258-9160-8C6391530C61}"/>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BC6DCCE-3025-75FB-9405-8D51DCD63D67}"/>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516CCC3-736F-49AC-F079-9A090DAA816E}"/>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BF578A-ADDB-6713-E5AD-0FF27EDC2E5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1524000" y="743671"/>
            <a:ext cx="9144000" cy="3361254"/>
          </a:xfrm>
        </p:spPr>
        <p:txBody>
          <a:bodyPr anchor="b">
            <a:noAutofit/>
          </a:bodyPr>
          <a:lstStyle>
            <a:lvl1pPr algn="ctr">
              <a:defRPr sz="4400"/>
            </a:lvl1pPr>
          </a:lstStyle>
          <a:p>
            <a:r>
              <a:rPr lang="en-US" dirty="0"/>
              <a:t>Click to add title</a:t>
            </a:r>
          </a:p>
        </p:txBody>
      </p:sp>
      <p:sp>
        <p:nvSpPr>
          <p:cNvPr id="8" name="Picture Placeholder 7">
            <a:extLst>
              <a:ext uri="{FF2B5EF4-FFF2-40B4-BE49-F238E27FC236}">
                <a16:creationId xmlns:a16="http://schemas.microsoft.com/office/drawing/2014/main" id="{E592AF4F-2F83-7005-B3AC-6FCC7FB19140}"/>
              </a:ext>
            </a:extLst>
          </p:cNvPr>
          <p:cNvSpPr>
            <a:spLocks noGrp="1"/>
          </p:cNvSpPr>
          <p:nvPr>
            <p:ph type="pic" sz="quarter" idx="13"/>
          </p:nvPr>
        </p:nvSpPr>
        <p:spPr>
          <a:xfrm>
            <a:off x="-7620" y="4766434"/>
            <a:ext cx="12207240" cy="2121408"/>
          </a:xfrm>
        </p:spPr>
        <p:txBody>
          <a:bodyPr>
            <a:no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4056528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3CF0EA4-D201-44E7-3558-D05CB4233ECE}"/>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A643EA3-ACAA-539C-A041-266A895A2B1C}"/>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81E18B-2347-8DB6-2A7F-3EAC100A412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215072" y="528320"/>
            <a:ext cx="5028566" cy="3354992"/>
          </a:xfrm>
        </p:spPr>
        <p:txBody>
          <a:bodyPr anchor="b">
            <a:no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215072" y="4027992"/>
            <a:ext cx="5028565" cy="1894972"/>
          </a:xfrm>
        </p:spPr>
        <p:txBody>
          <a:bodyPr>
            <a:noAutofit/>
          </a:bodyPr>
          <a:lstStyle>
            <a:lvl1pPr marL="0" indent="0" algn="l">
              <a:buNone/>
              <a:defRPr sz="1800" b="1"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7" name="Picture Placeholder 7">
            <a:extLst>
              <a:ext uri="{FF2B5EF4-FFF2-40B4-BE49-F238E27FC236}">
                <a16:creationId xmlns:a16="http://schemas.microsoft.com/office/drawing/2014/main" id="{AA872EE9-FDFB-95A7-3547-DCAA0B51FE21}"/>
              </a:ext>
            </a:extLst>
          </p:cNvPr>
          <p:cNvSpPr>
            <a:spLocks noGrp="1"/>
          </p:cNvSpPr>
          <p:nvPr>
            <p:ph type="pic" sz="quarter" idx="13"/>
          </p:nvPr>
        </p:nvSpPr>
        <p:spPr>
          <a:xfrm>
            <a:off x="7257326" y="-11576"/>
            <a:ext cx="4946249" cy="6903720"/>
          </a:xfrm>
          <a:custGeom>
            <a:avLst/>
            <a:gdLst>
              <a:gd name="connsiteX0" fmla="*/ 0 w 4977139"/>
              <a:gd name="connsiteY0" fmla="*/ 0 h 6858000"/>
              <a:gd name="connsiteX1" fmla="*/ 4977139 w 4977139"/>
              <a:gd name="connsiteY1" fmla="*/ 0 h 6858000"/>
              <a:gd name="connsiteX2" fmla="*/ 4977139 w 4977139"/>
              <a:gd name="connsiteY2" fmla="*/ 6858000 h 6858000"/>
              <a:gd name="connsiteX3" fmla="*/ 0 w 4977139"/>
              <a:gd name="connsiteY3" fmla="*/ 6858000 h 6858000"/>
              <a:gd name="connsiteX4" fmla="*/ 0 w 4977139"/>
              <a:gd name="connsiteY4" fmla="*/ 0 h 6858000"/>
              <a:gd name="connsiteX0" fmla="*/ 0 w 4977139"/>
              <a:gd name="connsiteY0" fmla="*/ 0 h 6892724"/>
              <a:gd name="connsiteX1" fmla="*/ 4977139 w 4977139"/>
              <a:gd name="connsiteY1" fmla="*/ 0 h 6892724"/>
              <a:gd name="connsiteX2" fmla="*/ 4977139 w 4977139"/>
              <a:gd name="connsiteY2" fmla="*/ 6858000 h 6892724"/>
              <a:gd name="connsiteX3" fmla="*/ 1863524 w 4977139"/>
              <a:gd name="connsiteY3" fmla="*/ 6892724 h 6892724"/>
              <a:gd name="connsiteX4" fmla="*/ 0 w 4977139"/>
              <a:gd name="connsiteY4" fmla="*/ 0 h 6892724"/>
              <a:gd name="connsiteX0" fmla="*/ 0 w 4977139"/>
              <a:gd name="connsiteY0" fmla="*/ 0 h 6892724"/>
              <a:gd name="connsiteX1" fmla="*/ 4977139 w 4977139"/>
              <a:gd name="connsiteY1" fmla="*/ 0 h 6892724"/>
              <a:gd name="connsiteX2" fmla="*/ 4977139 w 4977139"/>
              <a:gd name="connsiteY2" fmla="*/ 6892724 h 6892724"/>
              <a:gd name="connsiteX3" fmla="*/ 1863524 w 4977139"/>
              <a:gd name="connsiteY3" fmla="*/ 6892724 h 6892724"/>
              <a:gd name="connsiteX4" fmla="*/ 0 w 4977139"/>
              <a:gd name="connsiteY4" fmla="*/ 0 h 6892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7139" h="6892724">
                <a:moveTo>
                  <a:pt x="0" y="0"/>
                </a:moveTo>
                <a:lnTo>
                  <a:pt x="4977139" y="0"/>
                </a:lnTo>
                <a:lnTo>
                  <a:pt x="4977139" y="6892724"/>
                </a:lnTo>
                <a:lnTo>
                  <a:pt x="1863524" y="6892724"/>
                </a:lnTo>
                <a:lnTo>
                  <a:pt x="0" y="0"/>
                </a:lnTo>
                <a:close/>
              </a:path>
            </a:pathLst>
          </a:custGeom>
        </p:spPr>
        <p:txBody>
          <a:bodyPr tIns="274320" rIns="274320">
            <a:normAutofit/>
          </a:bodyPr>
          <a:lstStyle>
            <a:lvl1pPr marL="0" indent="0" algn="r">
              <a:buNone/>
              <a:defRPr sz="2000"/>
            </a:lvl1pPr>
          </a:lstStyle>
          <a:p>
            <a:r>
              <a:rPr lang="en-US"/>
              <a:t>Click icon to add picture</a:t>
            </a:r>
            <a:endParaRPr lang="en-US" dirty="0"/>
          </a:p>
        </p:txBody>
      </p:sp>
    </p:spTree>
    <p:extLst>
      <p:ext uri="{BB962C8B-B14F-4D97-AF65-F5344CB8AC3E}">
        <p14:creationId xmlns:p14="http://schemas.microsoft.com/office/powerpoint/2010/main" val="260937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6CBD635-4863-B127-5668-D2C7DA8CDE92}"/>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629720-DD91-8012-686D-AABA439870ED}"/>
              </a:ext>
              <a:ext uri="{C183D7F6-B498-43B3-948B-1728B52AA6E4}">
                <adec:decorative xmlns:adec="http://schemas.microsoft.com/office/drawing/2017/decorative" val="1"/>
              </a:ext>
            </a:extLst>
          </p:cNvPr>
          <p:cNvCxnSpPr>
            <a:cxnSpLocks/>
          </p:cNvCxnSpPr>
          <p:nvPr userDrawn="1"/>
        </p:nvCxnSpPr>
        <p:spPr>
          <a:xfrm flipH="1">
            <a:off x="10911820" y="0"/>
            <a:ext cx="913577" cy="68580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3970117" y="185195"/>
            <a:ext cx="6930838" cy="1505493"/>
          </a:xfrm>
        </p:spPr>
        <p:txBody>
          <a:bodyPr anchor="b" anchorCtr="0">
            <a:no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1FB27827-7491-B1C2-D9C5-975A9FF66EC1}"/>
              </a:ext>
            </a:extLst>
          </p:cNvPr>
          <p:cNvSpPr>
            <a:spLocks noGrp="1"/>
          </p:cNvSpPr>
          <p:nvPr>
            <p:ph type="pic" sz="quarter" idx="10"/>
          </p:nvPr>
        </p:nvSpPr>
        <p:spPr>
          <a:xfrm>
            <a:off x="-18788" y="-22860"/>
            <a:ext cx="3291840" cy="6903720"/>
          </a:xfrm>
        </p:spPr>
        <p:txBody>
          <a:bodyPr lIns="182880" tIns="274320" rIns="182880">
            <a:normAutofit/>
          </a:bodyPr>
          <a:lstStyle>
            <a:lvl1pPr marL="0" indent="0" algn="ctr">
              <a:buNone/>
              <a:defRPr sz="2000"/>
            </a:lvl1pPr>
          </a:lstStyle>
          <a:p>
            <a:r>
              <a:rPr lang="en-US"/>
              <a:t>Click icon to add picture</a:t>
            </a:r>
            <a:endParaRPr lang="en-US" dirty="0"/>
          </a:p>
        </p:txBody>
      </p:sp>
      <p:sp>
        <p:nvSpPr>
          <p:cNvPr id="11" name="Content Placeholder 3">
            <a:extLst>
              <a:ext uri="{FF2B5EF4-FFF2-40B4-BE49-F238E27FC236}">
                <a16:creationId xmlns:a16="http://schemas.microsoft.com/office/drawing/2014/main" id="{7D4D4555-A25D-09B6-36AF-5977189F2DDE}"/>
              </a:ext>
            </a:extLst>
          </p:cNvPr>
          <p:cNvSpPr>
            <a:spLocks noGrp="1"/>
          </p:cNvSpPr>
          <p:nvPr>
            <p:ph sz="half" idx="2" hasCustomPrompt="1"/>
          </p:nvPr>
        </p:nvSpPr>
        <p:spPr>
          <a:xfrm>
            <a:off x="3970116" y="2022395"/>
            <a:ext cx="6941703" cy="4297680"/>
          </a:xfrm>
        </p:spPr>
        <p:txBody>
          <a:bodyPr>
            <a:normAutofit/>
          </a:bodyPr>
          <a:lstStyle>
            <a:lvl1pPr marL="228600" indent="-228600">
              <a:spcBef>
                <a:spcPts val="1000"/>
              </a:spcBef>
              <a:spcAft>
                <a:spcPts val="1500"/>
              </a:spcAft>
              <a:buFont typeface="Arial" panose="020B0604020202020204" pitchFamily="34" charset="0"/>
              <a:buChar char="•"/>
              <a:defRPr sz="1800"/>
            </a:lvl1pPr>
            <a:lvl2pPr>
              <a:spcBef>
                <a:spcPts val="1000"/>
              </a:spcBef>
              <a:spcAft>
                <a:spcPts val="1500"/>
              </a:spcAft>
              <a:defRPr sz="1800"/>
            </a:lvl2pPr>
            <a:lvl3pPr>
              <a:spcBef>
                <a:spcPts val="1000"/>
              </a:spcBef>
              <a:spcAft>
                <a:spcPts val="1500"/>
              </a:spcAft>
              <a:defRPr sz="1800"/>
            </a:lvl3pPr>
            <a:lvl4pPr>
              <a:spcBef>
                <a:spcPts val="1000"/>
              </a:spcBef>
              <a:spcAft>
                <a:spcPts val="1500"/>
              </a:spcAft>
              <a:defRPr sz="1800"/>
            </a:lvl4pPr>
            <a:lvl5pPr>
              <a:spcBef>
                <a:spcPts val="1000"/>
              </a:spcBef>
              <a:spcAft>
                <a:spcPts val="1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92374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 subtitle">
    <p:spTree>
      <p:nvGrpSpPr>
        <p:cNvPr id="1" name=""/>
        <p:cNvGrpSpPr/>
        <p:nvPr/>
      </p:nvGrpSpPr>
      <p:grpSpPr>
        <a:xfrm>
          <a:off x="0" y="0"/>
          <a:ext cx="0" cy="0"/>
          <a:chOff x="0" y="0"/>
          <a:chExt cx="0" cy="0"/>
        </a:xfrm>
      </p:grpSpPr>
      <p:sp>
        <p:nvSpPr>
          <p:cNvPr id="7" name="Freeform 10">
            <a:extLst>
              <a:ext uri="{FF2B5EF4-FFF2-40B4-BE49-F238E27FC236}">
                <a16:creationId xmlns:a16="http://schemas.microsoft.com/office/drawing/2014/main" id="{C4293765-78A6-5206-26C2-E8817B2834F6}"/>
              </a:ext>
              <a:ext uri="{C183D7F6-B498-43B3-948B-1728B52AA6E4}">
                <adec:decorative xmlns:adec="http://schemas.microsoft.com/office/drawing/2017/decorative" val="1"/>
              </a:ext>
            </a:extLst>
          </p:cNvPr>
          <p:cNvSpPr/>
          <p:nvPr userDrawn="1"/>
        </p:nvSpPr>
        <p:spPr>
          <a:xfrm>
            <a:off x="0" y="0"/>
            <a:ext cx="7470792" cy="6858000"/>
          </a:xfrm>
          <a:custGeom>
            <a:avLst/>
            <a:gdLst>
              <a:gd name="connsiteX0" fmla="*/ 0 w 7470792"/>
              <a:gd name="connsiteY0" fmla="*/ 0 h 6858000"/>
              <a:gd name="connsiteX1" fmla="*/ 7470792 w 7470792"/>
              <a:gd name="connsiteY1" fmla="*/ 0 h 6858000"/>
              <a:gd name="connsiteX2" fmla="*/ 5633197 w 7470792"/>
              <a:gd name="connsiteY2" fmla="*/ 6858000 h 6858000"/>
              <a:gd name="connsiteX3" fmla="*/ 0 w 747079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470792" h="6858000">
                <a:moveTo>
                  <a:pt x="0" y="0"/>
                </a:moveTo>
                <a:lnTo>
                  <a:pt x="7470792" y="0"/>
                </a:lnTo>
                <a:lnTo>
                  <a:pt x="5633197" y="6858000"/>
                </a:lnTo>
                <a:lnTo>
                  <a:pt x="0" y="685800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endParaRPr>
          </a:p>
        </p:txBody>
      </p:sp>
      <p:cxnSp>
        <p:nvCxnSpPr>
          <p:cNvPr id="8" name="Straight Connector 7">
            <a:extLst>
              <a:ext uri="{FF2B5EF4-FFF2-40B4-BE49-F238E27FC236}">
                <a16:creationId xmlns:a16="http://schemas.microsoft.com/office/drawing/2014/main" id="{BB4E351F-7451-86A3-5271-0D00B9EFA662}"/>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A860223-A40E-30ED-6832-0825A930BB67}"/>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0B6907E-F17B-783E-D454-DFC62D0977A0}"/>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6B12211-7E94-9534-6F2D-2AFD2EBE36F0}"/>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6580245-E985-EC3F-9385-D0F517F0C151}"/>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75A82A3-E3DF-978F-4BD7-10E0F1075B64}"/>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EDC40AE-D1CB-7535-22E2-E6D910FB8229}"/>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1524000" y="685800"/>
            <a:ext cx="9144000" cy="3136738"/>
          </a:xfrm>
        </p:spPr>
        <p:txBody>
          <a:bodyPr anchor="b">
            <a:noAutofit/>
          </a:bodyPr>
          <a:lstStyle>
            <a:lvl1pPr algn="ctr">
              <a:defRPr sz="4400">
                <a:solidFill>
                  <a:schemeClr val="accent6"/>
                </a:solidFill>
              </a:defRPr>
            </a:lvl1pPr>
          </a:lstStyle>
          <a:p>
            <a:r>
              <a:rPr lang="en-US" dirty="0"/>
              <a:t>Click to add title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524000" y="3978800"/>
            <a:ext cx="9144000" cy="1965960"/>
          </a:xfrm>
        </p:spPr>
        <p:txBody>
          <a:bodyPr>
            <a:noAutofit/>
          </a:bodyPr>
          <a:lstStyle>
            <a:lvl1pPr marL="0" indent="0" algn="ctr">
              <a:buNone/>
              <a:defRPr sz="1800" b="1"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15355955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ntent 1">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9E49FCE-658C-FF5A-6405-3D10F1AC1B06}"/>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03C516-D418-5E3E-1E4E-1DF8464338F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7BF5B15-0E8A-A82C-6E9C-FCF3FBAAD468}"/>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4B33CA-9490-C8E1-FE4F-06367AF2921F}"/>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586824F-3198-FE44-5A4A-70312048DAF9}"/>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058CD71-6E97-B6A9-11B6-867ED408DEE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E9FDAA6-BDE8-D6C3-17CD-F87BFB54F54A}"/>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7" name="Content Placeholder 3">
            <a:extLst>
              <a:ext uri="{FF2B5EF4-FFF2-40B4-BE49-F238E27FC236}">
                <a16:creationId xmlns:a16="http://schemas.microsoft.com/office/drawing/2014/main" id="{42A0738D-E9A9-14B7-4739-62E402B0C2DF}"/>
              </a:ext>
            </a:extLst>
          </p:cNvPr>
          <p:cNvSpPr>
            <a:spLocks noGrp="1"/>
          </p:cNvSpPr>
          <p:nvPr>
            <p:ph sz="half" idx="14" hasCustomPrompt="1"/>
          </p:nvPr>
        </p:nvSpPr>
        <p:spPr>
          <a:xfrm>
            <a:off x="834961" y="2032663"/>
            <a:ext cx="4463005" cy="4067492"/>
          </a:xfrm>
        </p:spPr>
        <p:txBody>
          <a:bodyPr>
            <a:normAutofit/>
          </a:bodyPr>
          <a:lstStyle>
            <a:lvl1pPr marL="0" indent="0">
              <a:spcBef>
                <a:spcPts val="1000"/>
              </a:spcBef>
              <a:spcAft>
                <a:spcPts val="50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3">
            <a:extLst>
              <a:ext uri="{FF2B5EF4-FFF2-40B4-BE49-F238E27FC236}">
                <a16:creationId xmlns:a16="http://schemas.microsoft.com/office/drawing/2014/main" id="{A766D4CB-8BCE-C6EE-EF57-A8A819EBD366}"/>
              </a:ext>
            </a:extLst>
          </p:cNvPr>
          <p:cNvSpPr>
            <a:spLocks noGrp="1"/>
          </p:cNvSpPr>
          <p:nvPr>
            <p:ph sz="half" idx="13" hasCustomPrompt="1"/>
          </p:nvPr>
        </p:nvSpPr>
        <p:spPr>
          <a:xfrm>
            <a:off x="6141720" y="2032663"/>
            <a:ext cx="5212080" cy="4067492"/>
          </a:xfrm>
        </p:spPr>
        <p:txBody>
          <a:bodyPr>
            <a:normAutofit/>
          </a:bodyPr>
          <a:lstStyle>
            <a:lvl1pPr marL="0" indent="0">
              <a:spcBef>
                <a:spcPts val="1000"/>
              </a:spcBef>
              <a:spcAft>
                <a:spcPts val="50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866756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wo Content 2">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DD9208B-0FD2-A7E3-5202-0F18392AE4FA}"/>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04010E2-9C6F-C582-1E3A-F5D43D0FFBBC}"/>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3D2B8AF-94DE-C211-EAE7-0971C111BEAD}"/>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247A2AC-F284-077E-9A14-EB7D1DE6274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E91F1F-5151-2442-2B89-CE0AB1178507}"/>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FBD82AC-3C5B-819E-E0FF-157D74B840BC}"/>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F299648-2E6E-FA0D-85E4-8884BE34A00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7" name="Content Placeholder 3">
            <a:extLst>
              <a:ext uri="{FF2B5EF4-FFF2-40B4-BE49-F238E27FC236}">
                <a16:creationId xmlns:a16="http://schemas.microsoft.com/office/drawing/2014/main" id="{07BD0263-5D42-E696-F170-1F9CF5FF2A74}"/>
              </a:ext>
            </a:extLst>
          </p:cNvPr>
          <p:cNvSpPr>
            <a:spLocks noGrp="1"/>
          </p:cNvSpPr>
          <p:nvPr>
            <p:ph sz="half" idx="15" hasCustomPrompt="1"/>
          </p:nvPr>
        </p:nvSpPr>
        <p:spPr>
          <a:xfrm>
            <a:off x="838199" y="2078963"/>
            <a:ext cx="3435628" cy="4067492"/>
          </a:xfrm>
        </p:spPr>
        <p:txBody>
          <a:bodyPr>
            <a:normAutofit/>
          </a:bodyPr>
          <a:lstStyle>
            <a:lvl1pPr marL="457200" indent="-457200">
              <a:spcBef>
                <a:spcPts val="1000"/>
              </a:spcBef>
              <a:spcAft>
                <a:spcPts val="500"/>
              </a:spcAft>
              <a:buFont typeface="+mj-lt"/>
              <a:buAutoNum type="arabicPeriod"/>
              <a:defRPr sz="1800"/>
            </a:lvl1pPr>
            <a:lvl2pPr marL="914400" indent="-457200">
              <a:spcBef>
                <a:spcPts val="1000"/>
              </a:spcBef>
              <a:spcAft>
                <a:spcPts val="500"/>
              </a:spcAft>
              <a:buFont typeface="+mj-lt"/>
              <a:buAutoNum type="alphaLcPeriod"/>
              <a:defRPr sz="1800"/>
            </a:lvl2pPr>
            <a:lvl3pPr marL="1371600" indent="-457200">
              <a:spcBef>
                <a:spcPts val="1000"/>
              </a:spcBef>
              <a:spcAft>
                <a:spcPts val="500"/>
              </a:spcAft>
              <a:buFont typeface="+mj-lt"/>
              <a:buAutoNum type="arabicParenR"/>
              <a:defRPr sz="1800"/>
            </a:lvl3pPr>
            <a:lvl4pPr marL="1828800" indent="-457200">
              <a:spcBef>
                <a:spcPts val="1000"/>
              </a:spcBef>
              <a:spcAft>
                <a:spcPts val="500"/>
              </a:spcAft>
              <a:buFont typeface="+mj-lt"/>
              <a:buAutoNum type="alphaLcParenR"/>
              <a:defRPr sz="1800"/>
            </a:lvl4pPr>
            <a:lvl5pPr marL="2228850" indent="-457200">
              <a:spcBef>
                <a:spcPts val="1000"/>
              </a:spcBef>
              <a:spcAft>
                <a:spcPts val="500"/>
              </a:spcAft>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a:extLst>
              <a:ext uri="{FF2B5EF4-FFF2-40B4-BE49-F238E27FC236}">
                <a16:creationId xmlns:a16="http://schemas.microsoft.com/office/drawing/2014/main" id="{1BEE7174-135F-6F9F-11B9-3C3F2F9CDEAA}"/>
              </a:ext>
            </a:extLst>
          </p:cNvPr>
          <p:cNvSpPr>
            <a:spLocks noGrp="1"/>
          </p:cNvSpPr>
          <p:nvPr>
            <p:ph sz="half" idx="14" hasCustomPrompt="1"/>
          </p:nvPr>
        </p:nvSpPr>
        <p:spPr>
          <a:xfrm>
            <a:off x="4965539" y="2087315"/>
            <a:ext cx="6007261" cy="4067492"/>
          </a:xfrm>
        </p:spPr>
        <p:txBody>
          <a:bodyPr>
            <a:normAutofit/>
          </a:bodyPr>
          <a:lstStyle>
            <a:lvl1pPr marL="0" indent="0">
              <a:spcBef>
                <a:spcPts val="1000"/>
              </a:spcBef>
              <a:spcAft>
                <a:spcPts val="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52046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 picture ">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00B3A65-BB60-F2B4-4CF4-19A7C53F188A}"/>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F1DB8D5-B954-BFC9-C8D8-F0491CCBE29B}"/>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507D69F-27D7-2C68-A17D-3F1399C8BE71}"/>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199" y="365125"/>
            <a:ext cx="6645965" cy="1325563"/>
          </a:xfrm>
        </p:spPr>
        <p:txBody>
          <a:bodyPr anchor="b" anchorCtr="0">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838201" y="2055813"/>
            <a:ext cx="5781261" cy="4067492"/>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BC013AD6-0EF3-2B25-DDBD-2DF706123AEE}"/>
              </a:ext>
            </a:extLst>
          </p:cNvPr>
          <p:cNvSpPr>
            <a:spLocks noGrp="1"/>
          </p:cNvSpPr>
          <p:nvPr>
            <p:ph type="pic" sz="quarter" idx="13"/>
          </p:nvPr>
        </p:nvSpPr>
        <p:spPr>
          <a:xfrm>
            <a:off x="7566991" y="-22860"/>
            <a:ext cx="4625008" cy="6903720"/>
          </a:xfrm>
        </p:spPr>
        <p:txBody>
          <a:bodyPr tIns="274320">
            <a:normAutofit/>
          </a:bodyPr>
          <a:lstStyle>
            <a:lvl1pPr marL="0" indent="0" algn="ctr">
              <a:buNone/>
              <a:defRPr sz="2000"/>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656868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 tabl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C45A11E-9896-BD8B-8CC6-A79C124D89BC}"/>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386022B-53D6-6CE0-2093-873FC64A5D34}"/>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BD4BD8F-684C-A145-3376-9E69B0E5BEE5}"/>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7C1DA9-2A25-EE21-085B-8857DC1AD722}"/>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F236BB3-E567-A8A9-5EC2-BCEF79CFCF06}"/>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A87C9F-C765-C63C-951E-70721DDACDC3}"/>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4425665-0C9C-3899-9DB9-ED05D91E26E6}"/>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125"/>
            <a:ext cx="10330405" cy="1325563"/>
          </a:xfrm>
        </p:spPr>
        <p:txBody>
          <a:bodyPr anchor="b" anchorCtr="0">
            <a:noAutofit/>
          </a:bodyPr>
          <a:lstStyle>
            <a:lvl1pPr>
              <a:defRPr sz="3600"/>
            </a:lvl1pPr>
          </a:lstStyle>
          <a:p>
            <a:r>
              <a:rPr lang="en-US" dirty="0"/>
              <a:t>Click to add title</a:t>
            </a:r>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838200" y="2137059"/>
            <a:ext cx="2816352" cy="3986246"/>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4109014" y="2137059"/>
            <a:ext cx="7059592" cy="3986245"/>
          </a:xfrm>
        </p:spPr>
        <p:txBody>
          <a:bodyPr>
            <a:normAutofit/>
          </a:bodyPr>
          <a:lstStyle>
            <a:lvl1pPr marL="0" indent="0" algn="ctr">
              <a:buNone/>
              <a:defRPr lang="en-US" sz="2000" dirty="0"/>
            </a:lvl1pPr>
          </a:lstStyle>
          <a:p>
            <a:r>
              <a:rPr lang="en-US"/>
              <a:t>Click icon to add table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7422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wo Content 3">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49C8ABD-000F-7A94-A7B0-9589F4FEFD54}"/>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DC3A554-E5A9-B3CB-913D-45DBFBA79B40}"/>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3A8DF3-F55A-2494-C55D-8FB94BBC6A49}"/>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79DC86E-6F8A-B036-5CB2-AA8A79837F35}"/>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9E0C03-C633-9356-4E28-678BAB7AE02E}"/>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C8A4F7-6C4C-719B-298F-3B81223D178B}"/>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7E5D8B-D6BC-19AE-C0C9-249A5561700F}"/>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5" name="Content Placeholder 3">
            <a:extLst>
              <a:ext uri="{FF2B5EF4-FFF2-40B4-BE49-F238E27FC236}">
                <a16:creationId xmlns:a16="http://schemas.microsoft.com/office/drawing/2014/main" id="{7A6C5266-7ECA-B150-2C0F-8670F43AC82D}"/>
              </a:ext>
            </a:extLst>
          </p:cNvPr>
          <p:cNvSpPr>
            <a:spLocks noGrp="1"/>
          </p:cNvSpPr>
          <p:nvPr>
            <p:ph sz="half" idx="14" hasCustomPrompt="1"/>
          </p:nvPr>
        </p:nvSpPr>
        <p:spPr>
          <a:xfrm>
            <a:off x="838200" y="1987669"/>
            <a:ext cx="6974711" cy="4297679"/>
          </a:xfrm>
        </p:spPr>
        <p:txBody>
          <a:bodyPr>
            <a:normAutofit/>
          </a:bodyPr>
          <a:lstStyle>
            <a:lvl1pPr marL="0" indent="0">
              <a:spcBef>
                <a:spcPts val="1000"/>
              </a:spcBef>
              <a:spcAft>
                <a:spcPts val="0"/>
              </a:spcAft>
              <a:buNone/>
              <a:defRPr sz="1800"/>
            </a:lvl1pPr>
            <a:lvl2pPr>
              <a:spcBef>
                <a:spcPts val="1000"/>
              </a:spcBef>
              <a:spcAft>
                <a:spcPts val="500"/>
              </a:spcAft>
              <a:defRPr sz="1800"/>
            </a:lvl2pPr>
            <a:lvl3pPr>
              <a:spcBef>
                <a:spcPts val="1000"/>
              </a:spcBef>
              <a:spcAft>
                <a:spcPts val="500"/>
              </a:spcAft>
              <a:defRPr sz="1800"/>
            </a:lvl3pPr>
            <a:lvl4pPr>
              <a:spcBef>
                <a:spcPts val="1000"/>
              </a:spcBef>
              <a:spcAft>
                <a:spcPts val="500"/>
              </a:spcAft>
              <a:defRPr sz="1800"/>
            </a:lvl4pPr>
            <a:lvl5pPr>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hasCustomPrompt="1"/>
          </p:nvPr>
        </p:nvSpPr>
        <p:spPr>
          <a:xfrm>
            <a:off x="7917085" y="1987670"/>
            <a:ext cx="3436716" cy="4297680"/>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5187899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 3">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1843C0D-8C0B-0B3C-7014-7B7217C008E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7B715CF-E60F-DDAE-369E-BCC2CE4FF958}"/>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BD8F5F-4228-6BB9-5EA6-55359089824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F721F95-97C0-7151-B9F6-C088CEA1A7F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978AD50A-9C6A-454B-0CAD-EAB518440143}"/>
              </a:ext>
            </a:extLst>
          </p:cNvPr>
          <p:cNvSpPr>
            <a:spLocks noGrp="1"/>
          </p:cNvSpPr>
          <p:nvPr>
            <p:ph type="pic" sz="quarter" idx="10"/>
          </p:nvPr>
        </p:nvSpPr>
        <p:spPr>
          <a:xfrm>
            <a:off x="3810" y="0"/>
            <a:ext cx="7816995" cy="6858000"/>
          </a:xfrm>
          <a:custGeom>
            <a:avLst/>
            <a:gdLst>
              <a:gd name="connsiteX0" fmla="*/ 0 w 7813675"/>
              <a:gd name="connsiteY0" fmla="*/ 0 h 6903720"/>
              <a:gd name="connsiteX1" fmla="*/ 7813675 w 7813675"/>
              <a:gd name="connsiteY1" fmla="*/ 0 h 6903720"/>
              <a:gd name="connsiteX2" fmla="*/ 7813675 w 7813675"/>
              <a:gd name="connsiteY2" fmla="*/ 6903720 h 6903720"/>
              <a:gd name="connsiteX3" fmla="*/ 0 w 7813675"/>
              <a:gd name="connsiteY3" fmla="*/ 6903720 h 6903720"/>
              <a:gd name="connsiteX4" fmla="*/ 0 w 7813675"/>
              <a:gd name="connsiteY4" fmla="*/ 0 h 6903720"/>
              <a:gd name="connsiteX0" fmla="*/ 0 w 7813675"/>
              <a:gd name="connsiteY0" fmla="*/ 0 h 6903720"/>
              <a:gd name="connsiteX1" fmla="*/ 7813675 w 7813675"/>
              <a:gd name="connsiteY1" fmla="*/ 0 h 6903720"/>
              <a:gd name="connsiteX2" fmla="*/ 7813675 w 7813675"/>
              <a:gd name="connsiteY2" fmla="*/ 6903720 h 6903720"/>
              <a:gd name="connsiteX3" fmla="*/ 798854 w 7813675"/>
              <a:gd name="connsiteY3" fmla="*/ 6867163 h 6903720"/>
              <a:gd name="connsiteX4" fmla="*/ 0 w 7813675"/>
              <a:gd name="connsiteY4" fmla="*/ 6903720 h 6903720"/>
              <a:gd name="connsiteX5" fmla="*/ 0 w 7813675"/>
              <a:gd name="connsiteY5" fmla="*/ 0 h 6903720"/>
              <a:gd name="connsiteX0" fmla="*/ 0 w 7813675"/>
              <a:gd name="connsiteY0" fmla="*/ 0 h 6907803"/>
              <a:gd name="connsiteX1" fmla="*/ 7813675 w 7813675"/>
              <a:gd name="connsiteY1" fmla="*/ 0 h 6907803"/>
              <a:gd name="connsiteX2" fmla="*/ 7813675 w 7813675"/>
              <a:gd name="connsiteY2" fmla="*/ 6903720 h 6907803"/>
              <a:gd name="connsiteX3" fmla="*/ 809014 w 7813675"/>
              <a:gd name="connsiteY3" fmla="*/ 6907803 h 6907803"/>
              <a:gd name="connsiteX4" fmla="*/ 0 w 7813675"/>
              <a:gd name="connsiteY4" fmla="*/ 6903720 h 6907803"/>
              <a:gd name="connsiteX5" fmla="*/ 0 w 7813675"/>
              <a:gd name="connsiteY5" fmla="*/ 0 h 6907803"/>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9891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740434 w 7813675"/>
              <a:gd name="connsiteY3" fmla="*/ 6898913 h 6903720"/>
              <a:gd name="connsiteX4" fmla="*/ 0 w 7813675"/>
              <a:gd name="connsiteY4" fmla="*/ 6903720 h 6903720"/>
              <a:gd name="connsiteX5" fmla="*/ 0 w 7813675"/>
              <a:gd name="connsiteY5" fmla="*/ 0 h 6903720"/>
              <a:gd name="connsiteX0" fmla="*/ 0 w 7813675"/>
              <a:gd name="connsiteY0" fmla="*/ 0 h 6907385"/>
              <a:gd name="connsiteX1" fmla="*/ 7813675 w 7813675"/>
              <a:gd name="connsiteY1" fmla="*/ 0 h 6907385"/>
              <a:gd name="connsiteX2" fmla="*/ 7813675 w 7813675"/>
              <a:gd name="connsiteY2" fmla="*/ 6903720 h 6907385"/>
              <a:gd name="connsiteX3" fmla="*/ 6359380 w 7813675"/>
              <a:gd name="connsiteY3" fmla="*/ 6907385 h 6907385"/>
              <a:gd name="connsiteX4" fmla="*/ 740434 w 7813675"/>
              <a:gd name="connsiteY4" fmla="*/ 6898913 h 6907385"/>
              <a:gd name="connsiteX5" fmla="*/ 0 w 7813675"/>
              <a:gd name="connsiteY5" fmla="*/ 6903720 h 6907385"/>
              <a:gd name="connsiteX6" fmla="*/ 0 w 7813675"/>
              <a:gd name="connsiteY6"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3320 w 7816995"/>
              <a:gd name="connsiteY5" fmla="*/ 690372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2899555 w 7816995"/>
              <a:gd name="connsiteY2" fmla="*/ 464820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6995" h="6907385">
                <a:moveTo>
                  <a:pt x="3320" y="0"/>
                </a:moveTo>
                <a:lnTo>
                  <a:pt x="7816995" y="0"/>
                </a:lnTo>
                <a:lnTo>
                  <a:pt x="2899555" y="4648200"/>
                </a:lnTo>
                <a:lnTo>
                  <a:pt x="6362700" y="6907385"/>
                </a:lnTo>
                <a:lnTo>
                  <a:pt x="743754" y="6898913"/>
                </a:lnTo>
                <a:lnTo>
                  <a:pt x="2876060" y="4644390"/>
                </a:lnTo>
                <a:cubicBezTo>
                  <a:pt x="1610033" y="3689302"/>
                  <a:pt x="1117437" y="3324763"/>
                  <a:pt x="0" y="2510645"/>
                </a:cubicBezTo>
                <a:cubicBezTo>
                  <a:pt x="1107" y="1673763"/>
                  <a:pt x="2213" y="836882"/>
                  <a:pt x="3320" y="0"/>
                </a:cubicBezTo>
                <a:close/>
              </a:path>
            </a:pathLst>
          </a:custGeom>
          <a:solidFill>
            <a:schemeClr val="tx2"/>
          </a:solidFill>
          <a:ln w="22225">
            <a:noFill/>
          </a:ln>
        </p:spPr>
        <p:txBody>
          <a:bodyPr lIns="274320" tIns="274320">
            <a:normAutofit/>
          </a:bodyPr>
          <a:lstStyle>
            <a:lvl1pPr marL="0" indent="0">
              <a:buNone/>
              <a:defRPr sz="2000"/>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6080992" y="731562"/>
            <a:ext cx="4902843" cy="3526778"/>
          </a:xfrm>
          <a:noFill/>
        </p:spPr>
        <p:txBody>
          <a:bodyPr anchor="b">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6080992" y="4373217"/>
            <a:ext cx="4902843" cy="1753221"/>
          </a:xfrm>
        </p:spPr>
        <p:txBody>
          <a:bodyPr anchor="t" anchorCtr="0">
            <a:normAutofit/>
          </a:bodyPr>
          <a:lstStyle>
            <a:lvl1pPr marL="0" indent="0">
              <a:spcBef>
                <a:spcPts val="1000"/>
              </a:spcBef>
              <a:buNone/>
              <a:defRPr sz="1800">
                <a:solidFill>
                  <a:schemeClr val="tx1"/>
                </a:solidFill>
              </a:defRPr>
            </a:lvl1pPr>
            <a:lvl2pPr>
              <a:spcBef>
                <a:spcPts val="1000"/>
              </a:spcBef>
              <a:defRPr sz="1600">
                <a:solidFill>
                  <a:schemeClr val="tx1"/>
                </a:solidFill>
              </a:defRPr>
            </a:lvl2pPr>
            <a:lvl3pPr>
              <a:spcBef>
                <a:spcPts val="1000"/>
              </a:spcBef>
              <a:defRPr sz="1400">
                <a:solidFill>
                  <a:schemeClr val="tx1"/>
                </a:solidFill>
              </a:defRPr>
            </a:lvl3pPr>
            <a:lvl4pPr>
              <a:spcBef>
                <a:spcPts val="1000"/>
              </a:spcBef>
              <a:defRPr sz="1200">
                <a:solidFill>
                  <a:schemeClr val="tx1"/>
                </a:solidFill>
              </a:defRPr>
            </a:lvl4pPr>
            <a:lvl5pPr>
              <a:spcBef>
                <a:spcPts val="1000"/>
              </a:spcBef>
              <a:defRPr sz="12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539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CBD12358-51D2-46B3-9BDE-DF29528B9454}" type="slidenum">
              <a:rPr lang="en-US" smtClean="0"/>
              <a:t>‹#›</a:t>
            </a:fld>
            <a:endParaRPr lang="en-US"/>
          </a:p>
        </p:txBody>
      </p:sp>
    </p:spTree>
    <p:extLst>
      <p:ext uri="{BB962C8B-B14F-4D97-AF65-F5344CB8AC3E}">
        <p14:creationId xmlns:p14="http://schemas.microsoft.com/office/powerpoint/2010/main" val="155606510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1" r:id="rId23"/>
  </p:sldLayoutIdLst>
  <p:hf hdr="0" ftr="0" dt="0"/>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36">
          <p15:clr>
            <a:srgbClr val="F26B43"/>
          </p15:clr>
        </p15:guide>
        <p15:guide id="4" orient="horz" pos="3984">
          <p15:clr>
            <a:srgbClr val="F26B43"/>
          </p15:clr>
        </p15:guide>
        <p15:guide id="5" pos="336">
          <p15:clr>
            <a:srgbClr val="F26B43"/>
          </p15:clr>
        </p15:guide>
        <p15:guide id="6" pos="7344">
          <p15:clr>
            <a:srgbClr val="F26B43"/>
          </p15:clr>
        </p15:guide>
        <p15:guide id="7" pos="720">
          <p15:clr>
            <a:srgbClr val="F26B43"/>
          </p15:clr>
        </p15:guide>
        <p15:guide id="8" pos="69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 Id="rId4" Type="http://schemas.openxmlformats.org/officeDocument/2006/relationships/comments" Target="../comments/commen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hyperlink" Target="mailto:Kdahlander@radsitequality.com" TargetMode="Externa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9.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comments" Target="../comments/commen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22.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758857" y="484094"/>
            <a:ext cx="5427584" cy="4372735"/>
          </a:xfrm>
        </p:spPr>
        <p:txBody>
          <a:bodyPr/>
          <a:lstStyle/>
          <a:p>
            <a:r>
              <a:rPr lang="en-US" sz="2800" b="1" dirty="0"/>
              <a:t>Part 1:</a:t>
            </a:r>
            <a:br>
              <a:rPr lang="en-US" sz="2800" dirty="0"/>
            </a:br>
            <a:r>
              <a:rPr lang="en-US" sz="2800" dirty="0">
                <a:solidFill>
                  <a:srgbClr val="FF0000"/>
                </a:solidFill>
              </a:rPr>
              <a:t>Changes Made in Regulatory oversight and their impacts on the dentist,</a:t>
            </a:r>
            <a:br>
              <a:rPr lang="en-US" sz="2800" dirty="0"/>
            </a:br>
            <a:r>
              <a:rPr lang="en-US" sz="2800" b="1" dirty="0"/>
              <a:t>Part 2:</a:t>
            </a:r>
            <a:br>
              <a:rPr lang="en-US" sz="2800" dirty="0"/>
            </a:br>
            <a:r>
              <a:rPr lang="en-US" sz="2800" dirty="0">
                <a:solidFill>
                  <a:srgbClr val="FF0000"/>
                </a:solidFill>
              </a:rPr>
              <a:t>The testing of the Physician display monitor</a:t>
            </a:r>
            <a:br>
              <a:rPr lang="en-US" sz="2800" dirty="0">
                <a:solidFill>
                  <a:srgbClr val="FF0000"/>
                </a:solidFill>
              </a:rPr>
            </a:br>
            <a:endParaRPr lang="en-US" sz="2800" dirty="0">
              <a:solidFill>
                <a:srgbClr val="FF0000"/>
              </a:solidFill>
            </a:endParaRPr>
          </a:p>
        </p:txBody>
      </p:sp>
      <p:pic>
        <p:nvPicPr>
          <p:cNvPr id="7" name="Picture Placeholder 6" descr="Looking up view of a city with skyscrapers">
            <a:extLst>
              <a:ext uri="{FF2B5EF4-FFF2-40B4-BE49-F238E27FC236}">
                <a16:creationId xmlns:a16="http://schemas.microsoft.com/office/drawing/2014/main" id="{ED21B7CD-3D69-26B5-8A0B-52A19A6B0A26}"/>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72" r="72"/>
          <a:stretch/>
        </p:blipFill>
        <p:spPr/>
      </p:pic>
      <p:sp>
        <p:nvSpPr>
          <p:cNvPr id="3" name="TextBox 2">
            <a:extLst>
              <a:ext uri="{FF2B5EF4-FFF2-40B4-BE49-F238E27FC236}">
                <a16:creationId xmlns:a16="http://schemas.microsoft.com/office/drawing/2014/main" id="{2D65F7DA-5C30-19F4-C1E0-F20AABC3A6F5}"/>
              </a:ext>
            </a:extLst>
          </p:cNvPr>
          <p:cNvSpPr txBox="1"/>
          <p:nvPr/>
        </p:nvSpPr>
        <p:spPr>
          <a:xfrm>
            <a:off x="848504" y="5196435"/>
            <a:ext cx="4087908" cy="369332"/>
          </a:xfrm>
          <a:prstGeom prst="rect">
            <a:avLst/>
          </a:prstGeom>
          <a:noFill/>
        </p:spPr>
        <p:txBody>
          <a:bodyPr wrap="square" rtlCol="0">
            <a:spAutoFit/>
          </a:bodyPr>
          <a:lstStyle/>
          <a:p>
            <a:r>
              <a:rPr lang="en-US" dirty="0"/>
              <a:t>September 17, 2026 </a:t>
            </a:r>
          </a:p>
        </p:txBody>
      </p:sp>
    </p:spTree>
    <p:extLst>
      <p:ext uri="{BB962C8B-B14F-4D97-AF65-F5344CB8AC3E}">
        <p14:creationId xmlns:p14="http://schemas.microsoft.com/office/powerpoint/2010/main" val="3078994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181D-911C-1343-7267-E35AC86CCA0E}"/>
              </a:ext>
            </a:extLst>
          </p:cNvPr>
          <p:cNvSpPr>
            <a:spLocks noGrp="1"/>
          </p:cNvSpPr>
          <p:nvPr>
            <p:ph type="title"/>
          </p:nvPr>
        </p:nvSpPr>
        <p:spPr>
          <a:noFill/>
        </p:spPr>
        <p:txBody>
          <a:bodyPr>
            <a:noAutofit/>
          </a:bodyPr>
          <a:lstStyle/>
          <a:p>
            <a:r>
              <a:rPr lang="en-US" dirty="0"/>
              <a:t>AGENDA</a:t>
            </a:r>
          </a:p>
        </p:txBody>
      </p:sp>
      <p:sp>
        <p:nvSpPr>
          <p:cNvPr id="3" name="Content Placeholder 2">
            <a:extLst>
              <a:ext uri="{FF2B5EF4-FFF2-40B4-BE49-F238E27FC236}">
                <a16:creationId xmlns:a16="http://schemas.microsoft.com/office/drawing/2014/main" id="{9BEA8735-F1DC-1DE6-0A38-429B2F660F8A}"/>
              </a:ext>
            </a:extLst>
          </p:cNvPr>
          <p:cNvSpPr>
            <a:spLocks noGrp="1"/>
          </p:cNvSpPr>
          <p:nvPr>
            <p:ph idx="1"/>
          </p:nvPr>
        </p:nvSpPr>
        <p:spPr>
          <a:noFill/>
        </p:spPr>
        <p:txBody>
          <a:bodyPr anchor="ctr">
            <a:normAutofit fontScale="85000" lnSpcReduction="20000"/>
          </a:bodyPr>
          <a:lstStyle/>
          <a:p>
            <a:r>
              <a:rPr lang="en-US" sz="2600" b="1" dirty="0">
                <a:solidFill>
                  <a:srgbClr val="FF0000"/>
                </a:solidFill>
                <a:highlight>
                  <a:srgbClr val="FFFF00"/>
                </a:highlight>
              </a:rPr>
              <a:t>Part 1</a:t>
            </a:r>
          </a:p>
          <a:p>
            <a:r>
              <a:rPr lang="en-US" sz="2800" dirty="0">
                <a:highlight>
                  <a:srgbClr val="FFFF00"/>
                </a:highlight>
              </a:rPr>
              <a:t>NYS Sanitary Code, Part 16.</a:t>
            </a:r>
          </a:p>
          <a:p>
            <a:r>
              <a:rPr lang="en-US" dirty="0"/>
              <a:t>The rules and regulations associated with the use of X-rays in the healing arts are covered in the NY State Document known as the </a:t>
            </a:r>
            <a:r>
              <a:rPr lang="en-US" b="1" dirty="0">
                <a:solidFill>
                  <a:srgbClr val="FF0000"/>
                </a:solidFill>
                <a:highlight>
                  <a:srgbClr val="FFFF00"/>
                </a:highlight>
              </a:rPr>
              <a:t>Sanitary Code Rule 16.  were published on July 22, 2026. </a:t>
            </a:r>
            <a:r>
              <a:rPr lang="en-US" dirty="0"/>
              <a:t>It was last revised in1995. It was released for comment in mid April of 2024, and was reassessed. It was revised and sent out again in May 2025. Some of the issues the review group identified were changed, some were not.</a:t>
            </a:r>
          </a:p>
          <a:p>
            <a:r>
              <a:rPr lang="en-US" dirty="0"/>
              <a:t>It was sent out to the various radiation protection chapters in NY State.  It was not sent out to the people it would impact. </a:t>
            </a:r>
          </a:p>
          <a:p>
            <a:r>
              <a:rPr lang="en-US" dirty="0"/>
              <a:t>Immediately, it is seen as having a significant impact when implemented as written. </a:t>
            </a:r>
          </a:p>
        </p:txBody>
      </p:sp>
      <p:pic>
        <p:nvPicPr>
          <p:cNvPr id="25" name="Picture Placeholder 6" descr="A city skyline">
            <a:extLst>
              <a:ext uri="{FF2B5EF4-FFF2-40B4-BE49-F238E27FC236}">
                <a16:creationId xmlns:a16="http://schemas.microsoft.com/office/drawing/2014/main" id="{086C9520-C924-5732-CC82-F0C4A533D4E2}"/>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38" r="38"/>
          <a:stretch/>
        </p:blipFill>
        <p:spPr/>
      </p:pic>
      <p:sp>
        <p:nvSpPr>
          <p:cNvPr id="4" name="Slide Number Placeholder 3">
            <a:extLst>
              <a:ext uri="{FF2B5EF4-FFF2-40B4-BE49-F238E27FC236}">
                <a16:creationId xmlns:a16="http://schemas.microsoft.com/office/drawing/2014/main" id="{678D4BB1-824D-56A1-DF19-480768429265}"/>
              </a:ext>
            </a:extLst>
          </p:cNvPr>
          <p:cNvSpPr>
            <a:spLocks noGrp="1"/>
          </p:cNvSpPr>
          <p:nvPr>
            <p:ph type="sldNum" sz="quarter" idx="12"/>
          </p:nvPr>
        </p:nvSpPr>
        <p:spPr/>
        <p:txBody>
          <a:bodyPr/>
          <a:lstStyle/>
          <a:p>
            <a:fld id="{CBD12358-51D2-46B3-9BDE-DF29528B9454}" type="slidenum">
              <a:rPr lang="en-US" smtClean="0"/>
              <a:t>2</a:t>
            </a:fld>
            <a:endParaRPr lang="en-US"/>
          </a:p>
        </p:txBody>
      </p:sp>
    </p:spTree>
    <p:extLst>
      <p:ext uri="{BB962C8B-B14F-4D97-AF65-F5344CB8AC3E}">
        <p14:creationId xmlns:p14="http://schemas.microsoft.com/office/powerpoint/2010/main" val="1038351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034E89-1952-5288-08A0-70A4A73BE39E}"/>
              </a:ext>
            </a:extLst>
          </p:cNvPr>
          <p:cNvSpPr>
            <a:spLocks noGrp="1"/>
          </p:cNvSpPr>
          <p:nvPr>
            <p:ph type="ctrTitle"/>
          </p:nvPr>
        </p:nvSpPr>
        <p:spPr>
          <a:xfrm>
            <a:off x="1524000" y="743671"/>
            <a:ext cx="9144000" cy="3160817"/>
          </a:xfrm>
          <a:noFill/>
        </p:spPr>
        <p:txBody>
          <a:bodyPr anchor="b"/>
          <a:lstStyle/>
          <a:p>
            <a:br>
              <a:rPr lang="en-US" sz="2400" b="1" dirty="0"/>
            </a:br>
            <a:br>
              <a:rPr lang="en-US" sz="2400" b="1" dirty="0"/>
            </a:br>
            <a:br>
              <a:rPr lang="en-US" sz="2400" b="1" dirty="0"/>
            </a:br>
            <a:r>
              <a:rPr lang="en-US" sz="1800" b="1" dirty="0"/>
              <a:t>Some assumptions  in the report that impact the typical dentist</a:t>
            </a:r>
            <a:br>
              <a:rPr lang="en-US" sz="1800" dirty="0"/>
            </a:br>
            <a:br>
              <a:rPr lang="en-US" sz="1800" dirty="0"/>
            </a:br>
            <a:r>
              <a:rPr lang="en-US" sz="1600" b="1" dirty="0"/>
              <a:t>1) about 10% of dental offices have Cone-beam CTs</a:t>
            </a:r>
            <a:br>
              <a:rPr lang="en-US" sz="1600" b="1" dirty="0"/>
            </a:br>
            <a:br>
              <a:rPr lang="en-US" sz="1600" dirty="0"/>
            </a:br>
            <a:r>
              <a:rPr lang="en-US" sz="1600" b="1" dirty="0"/>
              <a:t>2) Accreditation of the CBCTs will not have a significant impact on the dentists that have a Cone Beam CT</a:t>
            </a:r>
            <a:br>
              <a:rPr lang="en-US" sz="1600" b="1" dirty="0"/>
            </a:br>
            <a:br>
              <a:rPr lang="en-US" sz="1600" b="1" dirty="0"/>
            </a:br>
            <a:r>
              <a:rPr lang="en-US" sz="1600" b="1" dirty="0"/>
              <a:t>3) Accreditation will cost about $2,000 initially,  updated annually.  Full renewal is once every three years.</a:t>
            </a:r>
            <a:br>
              <a:rPr lang="en-US" sz="1600" b="1" dirty="0"/>
            </a:br>
            <a:br>
              <a:rPr lang="en-US" sz="1600" b="1" dirty="0"/>
            </a:br>
            <a:r>
              <a:rPr lang="en-US" sz="1600" b="1" dirty="0"/>
              <a:t>4) Accreditation should be completed within 18 months of the rule being published. </a:t>
            </a:r>
            <a:br>
              <a:rPr lang="en-US" sz="1600" b="1" dirty="0"/>
            </a:br>
            <a:br>
              <a:rPr lang="en-US" sz="1600" b="1" dirty="0"/>
            </a:br>
            <a:r>
              <a:rPr lang="en-US" sz="1600" b="1" dirty="0"/>
              <a:t>5) Commitment to the accreditation process must be made by October 20</a:t>
            </a:r>
            <a:r>
              <a:rPr lang="en-US" sz="1600" b="1" baseline="30000" dirty="0"/>
              <a:t>th</a:t>
            </a:r>
            <a:r>
              <a:rPr lang="en-US" sz="1600" b="1" dirty="0"/>
              <a:t>, 2026</a:t>
            </a:r>
            <a:endParaRPr lang="en-US" sz="2400" b="1" dirty="0"/>
          </a:p>
        </p:txBody>
      </p:sp>
      <p:pic>
        <p:nvPicPr>
          <p:cNvPr id="17" name="Picture Placeholder 16" descr="A city with tall buildings">
            <a:extLst>
              <a:ext uri="{FF2B5EF4-FFF2-40B4-BE49-F238E27FC236}">
                <a16:creationId xmlns:a16="http://schemas.microsoft.com/office/drawing/2014/main" id="{4D6EE8D1-247A-B95F-BD1A-A2D76964CF3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3" r="13"/>
          <a:stretch/>
        </p:blipFill>
        <p:spPr/>
      </p:pic>
    </p:spTree>
    <p:extLst>
      <p:ext uri="{BB962C8B-B14F-4D97-AF65-F5344CB8AC3E}">
        <p14:creationId xmlns:p14="http://schemas.microsoft.com/office/powerpoint/2010/main" val="821088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6C47F-DF56-338B-58AF-532CD5E3BF2B}"/>
              </a:ext>
            </a:extLst>
          </p:cNvPr>
          <p:cNvSpPr>
            <a:spLocks noGrp="1"/>
          </p:cNvSpPr>
          <p:nvPr>
            <p:ph type="ctrTitle"/>
          </p:nvPr>
        </p:nvSpPr>
        <p:spPr>
          <a:xfrm>
            <a:off x="824752" y="268940"/>
            <a:ext cx="9000566" cy="1406549"/>
          </a:xfrm>
        </p:spPr>
        <p:txBody>
          <a:bodyPr/>
          <a:lstStyle/>
          <a:p>
            <a:r>
              <a:rPr lang="en-US" dirty="0"/>
              <a:t>What independent testing is necessary to perform</a:t>
            </a:r>
          </a:p>
        </p:txBody>
      </p:sp>
      <p:sp>
        <p:nvSpPr>
          <p:cNvPr id="5" name="TextBox 4">
            <a:extLst>
              <a:ext uri="{FF2B5EF4-FFF2-40B4-BE49-F238E27FC236}">
                <a16:creationId xmlns:a16="http://schemas.microsoft.com/office/drawing/2014/main" id="{2C997C2E-DFC9-3058-4FC3-DF985D27683C}"/>
              </a:ext>
            </a:extLst>
          </p:cNvPr>
          <p:cNvSpPr txBox="1"/>
          <p:nvPr/>
        </p:nvSpPr>
        <p:spPr>
          <a:xfrm>
            <a:off x="1111623" y="1675488"/>
            <a:ext cx="9000566" cy="2677656"/>
          </a:xfrm>
          <a:prstGeom prst="rect">
            <a:avLst/>
          </a:prstGeom>
          <a:noFill/>
        </p:spPr>
        <p:txBody>
          <a:bodyPr wrap="square">
            <a:spAutoFit/>
          </a:bodyPr>
          <a:lstStyle/>
          <a:p>
            <a:pPr>
              <a:buNone/>
            </a:pPr>
            <a:r>
              <a:rPr lang="en-US" sz="2400" dirty="0"/>
              <a:t>(b) Quality Assurance Program shall include:</a:t>
            </a:r>
          </a:p>
          <a:p>
            <a:pPr>
              <a:buNone/>
            </a:pPr>
            <a:r>
              <a:rPr lang="en-US" sz="2400" dirty="0"/>
              <a:t>(1) Identification of the facility New York State registration identification number.</a:t>
            </a:r>
          </a:p>
          <a:p>
            <a:pPr>
              <a:buNone/>
            </a:pPr>
            <a:r>
              <a:rPr lang="en-US" sz="2400" dirty="0"/>
              <a:t>(2) Identification of the make and model of the unit.</a:t>
            </a:r>
          </a:p>
          <a:p>
            <a:pPr>
              <a:buNone/>
            </a:pPr>
            <a:r>
              <a:rPr lang="en-US" sz="2400" dirty="0"/>
              <a:t>(3) Identification of the staff trained to perform QC testing and patient care.</a:t>
            </a:r>
          </a:p>
          <a:p>
            <a:pPr>
              <a:buNone/>
            </a:pPr>
            <a:r>
              <a:rPr lang="en-US" sz="2400" dirty="0">
                <a:highlight>
                  <a:srgbClr val="FFFF00"/>
                </a:highlight>
              </a:rPr>
              <a:t>(4) Identification of the </a:t>
            </a:r>
            <a:r>
              <a:rPr lang="en-US" sz="2400" b="1" i="1" dirty="0">
                <a:highlight>
                  <a:srgbClr val="FFFF00"/>
                </a:highlight>
              </a:rPr>
              <a:t>licensed medical physicist</a:t>
            </a:r>
            <a:r>
              <a:rPr lang="en-US" sz="2400" dirty="0">
                <a:highlight>
                  <a:srgbClr val="FFFF00"/>
                </a:highlight>
              </a:rPr>
              <a:t>.</a:t>
            </a:r>
          </a:p>
          <a:p>
            <a:pPr>
              <a:buNone/>
            </a:pPr>
            <a:r>
              <a:rPr lang="en-US" sz="2400" dirty="0">
                <a:highlight>
                  <a:srgbClr val="FFFF00"/>
                </a:highlight>
              </a:rPr>
              <a:t>(5) </a:t>
            </a:r>
            <a:r>
              <a:rPr lang="en-US" sz="2400" b="1" i="1" dirty="0">
                <a:highlight>
                  <a:srgbClr val="FFFF00"/>
                </a:highlight>
              </a:rPr>
              <a:t>The most recent licensed medical physicist survey</a:t>
            </a:r>
            <a:r>
              <a:rPr lang="en-US" sz="2400" dirty="0"/>
              <a:t>.</a:t>
            </a:r>
          </a:p>
        </p:txBody>
      </p:sp>
    </p:spTree>
    <p:extLst>
      <p:ext uri="{BB962C8B-B14F-4D97-AF65-F5344CB8AC3E}">
        <p14:creationId xmlns:p14="http://schemas.microsoft.com/office/powerpoint/2010/main" val="1530222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30061-C3CB-9AD6-AD24-8199F26B375D}"/>
              </a:ext>
            </a:extLst>
          </p:cNvPr>
          <p:cNvSpPr>
            <a:spLocks noGrp="1"/>
          </p:cNvSpPr>
          <p:nvPr>
            <p:ph type="ctrTitle"/>
          </p:nvPr>
        </p:nvSpPr>
        <p:spPr>
          <a:xfrm>
            <a:off x="1524000" y="1390291"/>
            <a:ext cx="9144000" cy="2598854"/>
          </a:xfrm>
        </p:spPr>
        <p:txBody>
          <a:bodyPr/>
          <a:lstStyle/>
          <a:p>
            <a:endParaRPr lang="en-US" dirty="0"/>
          </a:p>
        </p:txBody>
      </p:sp>
      <p:sp>
        <p:nvSpPr>
          <p:cNvPr id="3" name="Picture Placeholder 2">
            <a:extLst>
              <a:ext uri="{FF2B5EF4-FFF2-40B4-BE49-F238E27FC236}">
                <a16:creationId xmlns:a16="http://schemas.microsoft.com/office/drawing/2014/main" id="{025D8539-A574-20ED-E4B1-C301E21BF5A2}"/>
              </a:ext>
            </a:extLst>
          </p:cNvPr>
          <p:cNvSpPr>
            <a:spLocks noGrp="1"/>
          </p:cNvSpPr>
          <p:nvPr>
            <p:ph type="pic" sz="quarter" idx="13"/>
          </p:nvPr>
        </p:nvSpPr>
        <p:spPr/>
      </p:sp>
      <p:pic>
        <p:nvPicPr>
          <p:cNvPr id="5" name="Picture 4">
            <a:extLst>
              <a:ext uri="{FF2B5EF4-FFF2-40B4-BE49-F238E27FC236}">
                <a16:creationId xmlns:a16="http://schemas.microsoft.com/office/drawing/2014/main" id="{48E73B9D-8CB0-DB19-AAD0-7BC9C353DDF2}"/>
              </a:ext>
            </a:extLst>
          </p:cNvPr>
          <p:cNvPicPr>
            <a:picLocks noChangeAspect="1"/>
          </p:cNvPicPr>
          <p:nvPr/>
        </p:nvPicPr>
        <p:blipFill>
          <a:blip r:embed="rId2"/>
          <a:stretch>
            <a:fillRect/>
          </a:stretch>
        </p:blipFill>
        <p:spPr>
          <a:xfrm>
            <a:off x="2248386" y="1169766"/>
            <a:ext cx="5077534" cy="1829055"/>
          </a:xfrm>
          <a:prstGeom prst="rect">
            <a:avLst/>
          </a:prstGeom>
        </p:spPr>
      </p:pic>
      <p:pic>
        <p:nvPicPr>
          <p:cNvPr id="7" name="Picture 6">
            <a:extLst>
              <a:ext uri="{FF2B5EF4-FFF2-40B4-BE49-F238E27FC236}">
                <a16:creationId xmlns:a16="http://schemas.microsoft.com/office/drawing/2014/main" id="{7A9C1C05-CA0B-D15B-2972-7C3B4A79EE4A}"/>
              </a:ext>
            </a:extLst>
          </p:cNvPr>
          <p:cNvPicPr>
            <a:picLocks noChangeAspect="1"/>
          </p:cNvPicPr>
          <p:nvPr/>
        </p:nvPicPr>
        <p:blipFill>
          <a:blip r:embed="rId3"/>
          <a:stretch>
            <a:fillRect/>
          </a:stretch>
        </p:blipFill>
        <p:spPr>
          <a:xfrm>
            <a:off x="166264" y="3334870"/>
            <a:ext cx="11859472" cy="2680447"/>
          </a:xfrm>
          <a:prstGeom prst="rect">
            <a:avLst/>
          </a:prstGeom>
        </p:spPr>
      </p:pic>
    </p:spTree>
    <p:extLst>
      <p:ext uri="{BB962C8B-B14F-4D97-AF65-F5344CB8AC3E}">
        <p14:creationId xmlns:p14="http://schemas.microsoft.com/office/powerpoint/2010/main" val="1670158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8BAD0-8F66-018C-ED37-4AFF6FF61BB9}"/>
              </a:ext>
            </a:extLst>
          </p:cNvPr>
          <p:cNvSpPr>
            <a:spLocks noGrp="1"/>
          </p:cNvSpPr>
          <p:nvPr>
            <p:ph type="ctrTitle"/>
          </p:nvPr>
        </p:nvSpPr>
        <p:spPr>
          <a:xfrm>
            <a:off x="1215072" y="528320"/>
            <a:ext cx="5028566" cy="1894972"/>
          </a:xfrm>
        </p:spPr>
        <p:txBody>
          <a:bodyPr/>
          <a:lstStyle/>
          <a:p>
            <a:r>
              <a:rPr lang="en-US" sz="2800" dirty="0"/>
              <a:t>There are two organizations one must deal with under the new regulations</a:t>
            </a:r>
          </a:p>
        </p:txBody>
      </p:sp>
      <p:sp>
        <p:nvSpPr>
          <p:cNvPr id="3" name="Subtitle 2">
            <a:extLst>
              <a:ext uri="{FF2B5EF4-FFF2-40B4-BE49-F238E27FC236}">
                <a16:creationId xmlns:a16="http://schemas.microsoft.com/office/drawing/2014/main" id="{9DC5B763-974B-25B2-C0E2-56A76745ED41}"/>
              </a:ext>
            </a:extLst>
          </p:cNvPr>
          <p:cNvSpPr>
            <a:spLocks noGrp="1"/>
          </p:cNvSpPr>
          <p:nvPr>
            <p:ph type="subTitle" idx="1"/>
          </p:nvPr>
        </p:nvSpPr>
        <p:spPr>
          <a:xfrm>
            <a:off x="1215072" y="2780217"/>
            <a:ext cx="5028565" cy="1894972"/>
          </a:xfrm>
        </p:spPr>
        <p:txBody>
          <a:bodyPr/>
          <a:lstStyle/>
          <a:p>
            <a:r>
              <a:rPr lang="en-US" dirty="0">
                <a:solidFill>
                  <a:schemeClr val="tx1"/>
                </a:solidFill>
              </a:rPr>
              <a:t>1) The new York state department of health.  CBCT use regulations are under Part 16.65 which requires annual testing by a licensed medical physicist as well as an administrative documentation review.</a:t>
            </a:r>
          </a:p>
          <a:p>
            <a:endParaRPr lang="en-US" dirty="0"/>
          </a:p>
        </p:txBody>
      </p:sp>
      <p:sp>
        <p:nvSpPr>
          <p:cNvPr id="5" name="Subtitle 2">
            <a:extLst>
              <a:ext uri="{FF2B5EF4-FFF2-40B4-BE49-F238E27FC236}">
                <a16:creationId xmlns:a16="http://schemas.microsoft.com/office/drawing/2014/main" id="{D3130EC5-63DD-2D06-D11D-D2B24CFCA886}"/>
              </a:ext>
            </a:extLst>
          </p:cNvPr>
          <p:cNvSpPr txBox="1">
            <a:spLocks/>
          </p:cNvSpPr>
          <p:nvPr/>
        </p:nvSpPr>
        <p:spPr>
          <a:xfrm>
            <a:off x="6406197" y="2780217"/>
            <a:ext cx="5028565" cy="189497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SzPct val="80000"/>
              <a:buFont typeface="Arial" panose="020B0604020202020204" pitchFamily="34" charset="0"/>
              <a:buNone/>
              <a:defRPr sz="1800" b="1" kern="1200" cap="all" baseline="0">
                <a:solidFill>
                  <a:schemeClr val="accent2"/>
                </a:solidFill>
                <a:latin typeface="+mn-lt"/>
                <a:ea typeface="+mn-ea"/>
                <a:cs typeface="+mn-cs"/>
              </a:defRPr>
            </a:lvl1pPr>
            <a:lvl2pPr marL="457200" indent="0" algn="ctr" defTabSz="914400" rtl="0" eaLnBrk="1" latinLnBrk="0" hangingPunct="1">
              <a:lnSpc>
                <a:spcPct val="100000"/>
              </a:lnSpc>
              <a:spcBef>
                <a:spcPts val="500"/>
              </a:spcBef>
              <a:buSzPct val="80000"/>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buSzPct val="80000"/>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500"/>
              </a:spcBef>
              <a:buSzPct val="80000"/>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buSzPct val="80000"/>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tx1"/>
                </a:solidFill>
              </a:rPr>
              <a:t>2) The second is accreditation by an independent board to ensure that the operation of a CBCT meets the highest medical standards. </a:t>
            </a:r>
          </a:p>
        </p:txBody>
      </p:sp>
    </p:spTree>
    <p:extLst>
      <p:ext uri="{BB962C8B-B14F-4D97-AF65-F5344CB8AC3E}">
        <p14:creationId xmlns:p14="http://schemas.microsoft.com/office/powerpoint/2010/main" val="1549945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BE40-AA00-F366-A36A-B3F1AADBF025}"/>
              </a:ext>
            </a:extLst>
          </p:cNvPr>
          <p:cNvSpPr>
            <a:spLocks noGrp="1"/>
          </p:cNvSpPr>
          <p:nvPr>
            <p:ph type="ctrTitle"/>
          </p:nvPr>
        </p:nvSpPr>
        <p:spPr>
          <a:xfrm>
            <a:off x="730440" y="1443318"/>
            <a:ext cx="10516680" cy="4957482"/>
          </a:xfrm>
          <a:noFill/>
        </p:spPr>
        <p:txBody>
          <a:bodyPr>
            <a:noAutofit/>
          </a:bodyPr>
          <a:lstStyle/>
          <a:p>
            <a:br>
              <a:rPr lang="en-US" sz="4000" dirty="0"/>
            </a:br>
            <a:br>
              <a:rPr lang="en-US" sz="4000" dirty="0"/>
            </a:br>
            <a:r>
              <a:rPr lang="en-US" sz="4000" dirty="0"/>
              <a:t>What we noticed immediately:</a:t>
            </a:r>
            <a:br>
              <a:rPr lang="en-US" sz="4000" dirty="0"/>
            </a:br>
            <a:br>
              <a:rPr lang="en-US" sz="4000" dirty="0"/>
            </a:br>
            <a:r>
              <a:rPr lang="en-US" sz="2400" dirty="0"/>
              <a:t>1) Not 10%, but about 50% of our customers have CBCTs.</a:t>
            </a:r>
            <a:br>
              <a:rPr lang="en-US" sz="2400" dirty="0"/>
            </a:br>
            <a:br>
              <a:rPr lang="en-US" sz="2400" dirty="0"/>
            </a:br>
            <a:r>
              <a:rPr lang="en-US" sz="2400" dirty="0"/>
              <a:t>2) there are 4 commissions capable of accrediting a CBCT.  We have been working with two of them, </a:t>
            </a:r>
            <a:r>
              <a:rPr lang="en-US" sz="2400" dirty="0" err="1"/>
              <a:t>Radsite</a:t>
            </a:r>
            <a:r>
              <a:rPr lang="en-US" sz="2400" dirty="0"/>
              <a:t> and IAC.</a:t>
            </a:r>
            <a:br>
              <a:rPr lang="en-US" sz="2400" dirty="0"/>
            </a:br>
            <a:br>
              <a:rPr lang="en-US" sz="2400" dirty="0"/>
            </a:br>
            <a:r>
              <a:rPr lang="en-US" sz="2400" dirty="0"/>
              <a:t>3) There is no standard QA test for a CBCT. All manufactures have a version of their own.</a:t>
            </a:r>
            <a:br>
              <a:rPr lang="en-US" sz="2400" dirty="0"/>
            </a:br>
            <a:br>
              <a:rPr lang="en-US" sz="2400" dirty="0"/>
            </a:br>
            <a:r>
              <a:rPr lang="en-US" sz="2400" dirty="0"/>
              <a:t>4) There is no one standard Testing Phantom that can be used for each brand of CBCT</a:t>
            </a:r>
            <a:br>
              <a:rPr lang="en-US" sz="2400" dirty="0"/>
            </a:br>
            <a:br>
              <a:rPr lang="en-US" sz="2400" dirty="0"/>
            </a:br>
            <a:r>
              <a:rPr lang="en-US" sz="2400" dirty="0"/>
              <a:t>Note: Each CBCT design has its own test phantom.  Carestream’s version is a transparent “Hockey Puck” with various densities of materials Embedded. </a:t>
            </a:r>
            <a:br>
              <a:rPr lang="en-US" sz="2400" dirty="0"/>
            </a:br>
            <a:r>
              <a:rPr lang="en-US" sz="2400" dirty="0" err="1"/>
              <a:t>Vatech</a:t>
            </a:r>
            <a:r>
              <a:rPr lang="en-US" sz="2400" dirty="0"/>
              <a:t> and </a:t>
            </a:r>
            <a:r>
              <a:rPr lang="en-US" sz="2400" dirty="0" err="1"/>
              <a:t>dexa</a:t>
            </a:r>
            <a:r>
              <a:rPr lang="en-US" sz="2400" dirty="0"/>
              <a:t> are similar to that. </a:t>
            </a:r>
            <a:r>
              <a:rPr lang="en-US" sz="2400" dirty="0" err="1"/>
              <a:t>iCat</a:t>
            </a:r>
            <a:r>
              <a:rPr lang="en-US" sz="2400" dirty="0"/>
              <a:t> is very different.</a:t>
            </a:r>
            <a:endParaRPr lang="en-US" sz="4000" dirty="0"/>
          </a:p>
        </p:txBody>
      </p:sp>
    </p:spTree>
    <p:extLst>
      <p:ext uri="{BB962C8B-B14F-4D97-AF65-F5344CB8AC3E}">
        <p14:creationId xmlns:p14="http://schemas.microsoft.com/office/powerpoint/2010/main" val="4242039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93E5-0352-CE75-2450-FD33C51CF1C0}"/>
              </a:ext>
            </a:extLst>
          </p:cNvPr>
          <p:cNvSpPr>
            <a:spLocks noGrp="1"/>
          </p:cNvSpPr>
          <p:nvPr>
            <p:ph type="ctrTitle"/>
          </p:nvPr>
        </p:nvSpPr>
        <p:spPr>
          <a:xfrm>
            <a:off x="1215071" y="528320"/>
            <a:ext cx="8738554" cy="862330"/>
          </a:xfrm>
        </p:spPr>
        <p:txBody>
          <a:bodyPr/>
          <a:lstStyle/>
          <a:p>
            <a:r>
              <a:rPr lang="en-US" sz="3600" dirty="0"/>
              <a:t>NY State part 16 requirements</a:t>
            </a:r>
          </a:p>
        </p:txBody>
      </p:sp>
      <p:sp>
        <p:nvSpPr>
          <p:cNvPr id="3" name="Subtitle 2">
            <a:extLst>
              <a:ext uri="{FF2B5EF4-FFF2-40B4-BE49-F238E27FC236}">
                <a16:creationId xmlns:a16="http://schemas.microsoft.com/office/drawing/2014/main" id="{7689EA81-9B59-A430-A619-BCA1BF746E5E}"/>
              </a:ext>
            </a:extLst>
          </p:cNvPr>
          <p:cNvSpPr>
            <a:spLocks noGrp="1"/>
          </p:cNvSpPr>
          <p:nvPr>
            <p:ph type="subTitle" idx="1"/>
          </p:nvPr>
        </p:nvSpPr>
        <p:spPr>
          <a:xfrm>
            <a:off x="843597" y="1646740"/>
            <a:ext cx="5028565" cy="3911378"/>
          </a:xfrm>
        </p:spPr>
        <p:txBody>
          <a:bodyPr/>
          <a:lstStyle/>
          <a:p>
            <a:r>
              <a:rPr lang="en-US" dirty="0">
                <a:solidFill>
                  <a:schemeClr val="tx1"/>
                </a:solidFill>
              </a:rPr>
              <a:t>Radiation Safety Training</a:t>
            </a:r>
          </a:p>
          <a:p>
            <a:r>
              <a:rPr lang="en-US" dirty="0">
                <a:solidFill>
                  <a:schemeClr val="tx1"/>
                </a:solidFill>
              </a:rPr>
              <a:t>CBCT Annual Quality Assurance testing and scatter surveys</a:t>
            </a:r>
          </a:p>
          <a:p>
            <a:r>
              <a:rPr lang="en-US" dirty="0">
                <a:solidFill>
                  <a:schemeClr val="tx1"/>
                </a:solidFill>
              </a:rPr>
              <a:t>Display monitor testing</a:t>
            </a:r>
          </a:p>
          <a:p>
            <a:r>
              <a:rPr lang="en-US" dirty="0">
                <a:solidFill>
                  <a:schemeClr val="tx1"/>
                </a:solidFill>
              </a:rPr>
              <a:t>Program overview</a:t>
            </a:r>
          </a:p>
          <a:p>
            <a:r>
              <a:rPr lang="en-US" dirty="0">
                <a:solidFill>
                  <a:schemeClr val="tx1"/>
                </a:solidFill>
              </a:rPr>
              <a:t>Technique chart documentation</a:t>
            </a:r>
          </a:p>
          <a:p>
            <a:r>
              <a:rPr lang="en-US" dirty="0">
                <a:solidFill>
                  <a:schemeClr val="tx1"/>
                </a:solidFill>
              </a:rPr>
              <a:t>Repeat/Reject documentation</a:t>
            </a:r>
          </a:p>
          <a:p>
            <a:r>
              <a:rPr lang="en-US" dirty="0">
                <a:solidFill>
                  <a:schemeClr val="tx1"/>
                </a:solidFill>
              </a:rPr>
              <a:t>Phantom testing with a phantom designed for that unit</a:t>
            </a:r>
          </a:p>
          <a:p>
            <a:endParaRPr lang="en-US" dirty="0"/>
          </a:p>
        </p:txBody>
      </p:sp>
      <p:sp>
        <p:nvSpPr>
          <p:cNvPr id="5" name="Subtitle 2">
            <a:extLst>
              <a:ext uri="{FF2B5EF4-FFF2-40B4-BE49-F238E27FC236}">
                <a16:creationId xmlns:a16="http://schemas.microsoft.com/office/drawing/2014/main" id="{0FECB47E-1841-2C10-F25A-229C498E49AE}"/>
              </a:ext>
            </a:extLst>
          </p:cNvPr>
          <p:cNvSpPr txBox="1">
            <a:spLocks/>
          </p:cNvSpPr>
          <p:nvPr/>
        </p:nvSpPr>
        <p:spPr>
          <a:xfrm>
            <a:off x="5796597" y="1460812"/>
            <a:ext cx="5028565" cy="328720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SzPct val="80000"/>
              <a:buFont typeface="Arial" panose="020B0604020202020204" pitchFamily="34" charset="0"/>
              <a:buNone/>
              <a:defRPr sz="1800" b="1" kern="1200" cap="all" baseline="0">
                <a:solidFill>
                  <a:schemeClr val="accent2"/>
                </a:solidFill>
                <a:latin typeface="+mn-lt"/>
                <a:ea typeface="+mn-ea"/>
                <a:cs typeface="+mn-cs"/>
              </a:defRPr>
            </a:lvl1pPr>
            <a:lvl2pPr marL="457200" indent="0" algn="ctr" defTabSz="914400" rtl="0" eaLnBrk="1" latinLnBrk="0" hangingPunct="1">
              <a:lnSpc>
                <a:spcPct val="100000"/>
              </a:lnSpc>
              <a:spcBef>
                <a:spcPts val="500"/>
              </a:spcBef>
              <a:buSzPct val="80000"/>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buSzPct val="80000"/>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500"/>
              </a:spcBef>
              <a:buSzPct val="80000"/>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buSzPct val="80000"/>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tx1"/>
                </a:solidFill>
              </a:rPr>
              <a:t> </a:t>
            </a:r>
            <a:r>
              <a:rPr lang="en-US" sz="1200" dirty="0">
                <a:solidFill>
                  <a:schemeClr val="tx1"/>
                </a:solidFill>
                <a:highlight>
                  <a:srgbClr val="FFFF00"/>
                </a:highlight>
                <a:latin typeface="Arial" panose="020B0604020202020204" pitchFamily="34" charset="0"/>
                <a:cs typeface="Arial" panose="020B0604020202020204" pitchFamily="34" charset="0"/>
              </a:rPr>
              <a:t>Registrant QC testing</a:t>
            </a:r>
            <a:r>
              <a:rPr lang="en-US" sz="1200" dirty="0">
                <a:solidFill>
                  <a:schemeClr val="tx1"/>
                </a:solidFill>
                <a:latin typeface="Arial" panose="020B0604020202020204" pitchFamily="34" charset="0"/>
                <a:cs typeface="Arial" panose="020B0604020202020204" pitchFamily="34" charset="0"/>
              </a:rPr>
              <a:t> responsibilities shall include:</a:t>
            </a:r>
          </a:p>
          <a:p>
            <a:r>
              <a:rPr lang="en-US" sz="1200" dirty="0">
                <a:solidFill>
                  <a:schemeClr val="tx1"/>
                </a:solidFill>
                <a:latin typeface="Arial" panose="020B0604020202020204" pitchFamily="34" charset="0"/>
                <a:cs typeface="Arial" panose="020B0604020202020204" pitchFamily="34" charset="0"/>
              </a:rPr>
              <a:t>(</a:t>
            </a:r>
            <a:r>
              <a:rPr lang="en-US" sz="1200" dirty="0" err="1">
                <a:solidFill>
                  <a:schemeClr val="tx1"/>
                </a:solidFill>
                <a:latin typeface="Arial" panose="020B0604020202020204" pitchFamily="34" charset="0"/>
                <a:cs typeface="Arial" panose="020B0604020202020204" pitchFamily="34" charset="0"/>
              </a:rPr>
              <a:t>i</a:t>
            </a:r>
            <a:r>
              <a:rPr lang="en-US" sz="1200" dirty="0">
                <a:solidFill>
                  <a:schemeClr val="tx1"/>
                </a:solidFill>
                <a:highlight>
                  <a:srgbClr val="FFFF00"/>
                </a:highlight>
                <a:latin typeface="Arial" panose="020B0604020202020204" pitchFamily="34" charset="0"/>
                <a:cs typeface="Arial" panose="020B0604020202020204" pitchFamily="34" charset="0"/>
              </a:rPr>
              <a:t>) For Daily or days of CBCT patient imaging:</a:t>
            </a:r>
          </a:p>
          <a:p>
            <a:r>
              <a:rPr lang="en-US" sz="1200" dirty="0">
                <a:solidFill>
                  <a:schemeClr val="tx1"/>
                </a:solidFill>
                <a:latin typeface="Arial" panose="020B0604020202020204" pitchFamily="34" charset="0"/>
                <a:cs typeface="Arial" panose="020B0604020202020204" pitchFamily="34" charset="0"/>
              </a:rPr>
              <a:t>(</a:t>
            </a:r>
            <a:r>
              <a:rPr lang="en-US" sz="1200" i="1" dirty="0">
                <a:solidFill>
                  <a:schemeClr val="tx1"/>
                </a:solidFill>
                <a:latin typeface="Arial" panose="020B0604020202020204" pitchFamily="34" charset="0"/>
                <a:cs typeface="Arial" panose="020B0604020202020204" pitchFamily="34" charset="0"/>
              </a:rPr>
              <a:t>a</a:t>
            </a:r>
            <a:r>
              <a:rPr lang="en-US" sz="1200" dirty="0">
                <a:solidFill>
                  <a:schemeClr val="tx1"/>
                </a:solidFill>
                <a:latin typeface="Arial" panose="020B0604020202020204" pitchFamily="34" charset="0"/>
                <a:cs typeface="Arial" panose="020B0604020202020204" pitchFamily="34" charset="0"/>
              </a:rPr>
              <a:t>)  Equipment function indicators, mechanical, and other safety checks. This should be documented some how.</a:t>
            </a:r>
          </a:p>
          <a:p>
            <a:r>
              <a:rPr lang="en-US" sz="1200" dirty="0">
                <a:solidFill>
                  <a:schemeClr val="tx1"/>
                </a:solidFill>
                <a:latin typeface="Arial" panose="020B0604020202020204" pitchFamily="34" charset="0"/>
                <a:cs typeface="Arial" panose="020B0604020202020204" pitchFamily="34" charset="0"/>
              </a:rPr>
              <a:t>(</a:t>
            </a:r>
            <a:r>
              <a:rPr lang="en-US" sz="1200" i="1" dirty="0">
                <a:solidFill>
                  <a:schemeClr val="tx1"/>
                </a:solidFill>
                <a:latin typeface="Arial" panose="020B0604020202020204" pitchFamily="34" charset="0"/>
                <a:cs typeface="Arial" panose="020B0604020202020204" pitchFamily="34" charset="0"/>
              </a:rPr>
              <a:t>b</a:t>
            </a:r>
            <a:r>
              <a:rPr lang="en-US" sz="1200" dirty="0">
                <a:solidFill>
                  <a:schemeClr val="tx1"/>
                </a:solidFill>
                <a:latin typeface="Arial" panose="020B0604020202020204" pitchFamily="34" charset="0"/>
                <a:cs typeface="Arial" panose="020B0604020202020204" pitchFamily="34" charset="0"/>
              </a:rPr>
              <a:t>)  Film processing or digital system QC, if applicable.</a:t>
            </a:r>
          </a:p>
          <a:p>
            <a:r>
              <a:rPr lang="en-US" sz="1200" dirty="0">
                <a:solidFill>
                  <a:schemeClr val="tx1"/>
                </a:solidFill>
                <a:latin typeface="Arial" panose="020B0604020202020204" pitchFamily="34" charset="0"/>
                <a:cs typeface="Arial" panose="020B0604020202020204" pitchFamily="34" charset="0"/>
              </a:rPr>
              <a:t>(</a:t>
            </a:r>
            <a:r>
              <a:rPr lang="en-US" sz="1200" i="1" dirty="0">
                <a:solidFill>
                  <a:schemeClr val="tx1"/>
                </a:solidFill>
                <a:latin typeface="Arial" panose="020B0604020202020204" pitchFamily="34" charset="0"/>
                <a:cs typeface="Arial" panose="020B0604020202020204" pitchFamily="34" charset="0"/>
              </a:rPr>
              <a:t>c</a:t>
            </a:r>
            <a:r>
              <a:rPr lang="en-US" sz="1200" dirty="0">
                <a:solidFill>
                  <a:schemeClr val="tx1"/>
                </a:solidFill>
                <a:latin typeface="Arial" panose="020B0604020202020204" pitchFamily="34" charset="0"/>
                <a:cs typeface="Arial" panose="020B0604020202020204" pitchFamily="34" charset="0"/>
              </a:rPr>
              <a:t>)  CT number for water and bone if available.</a:t>
            </a:r>
          </a:p>
          <a:p>
            <a:r>
              <a:rPr lang="en-US" sz="1200" dirty="0">
                <a:solidFill>
                  <a:schemeClr val="tx1"/>
                </a:solidFill>
                <a:latin typeface="Arial" panose="020B0604020202020204" pitchFamily="34" charset="0"/>
                <a:cs typeface="Arial" panose="020B0604020202020204" pitchFamily="34" charset="0"/>
              </a:rPr>
              <a:t>(</a:t>
            </a:r>
            <a:r>
              <a:rPr lang="en-US" sz="1200" i="1" dirty="0">
                <a:solidFill>
                  <a:schemeClr val="tx1"/>
                </a:solidFill>
                <a:latin typeface="Arial" panose="020B0604020202020204" pitchFamily="34" charset="0"/>
                <a:cs typeface="Arial" panose="020B0604020202020204" pitchFamily="34" charset="0"/>
              </a:rPr>
              <a:t>d</a:t>
            </a:r>
            <a:r>
              <a:rPr lang="en-US" sz="1200" dirty="0">
                <a:solidFill>
                  <a:schemeClr val="tx1"/>
                </a:solidFill>
                <a:latin typeface="Arial" panose="020B0604020202020204" pitchFamily="34" charset="0"/>
                <a:cs typeface="Arial" panose="020B0604020202020204" pitchFamily="34" charset="0"/>
              </a:rPr>
              <a:t>)  Field uniformity.</a:t>
            </a:r>
          </a:p>
          <a:p>
            <a:r>
              <a:rPr lang="en-US" sz="1200" dirty="0">
                <a:solidFill>
                  <a:schemeClr val="tx1"/>
                </a:solidFill>
                <a:latin typeface="Arial" panose="020B0604020202020204" pitchFamily="34" charset="0"/>
                <a:cs typeface="Arial" panose="020B0604020202020204" pitchFamily="34" charset="0"/>
              </a:rPr>
              <a:t>(</a:t>
            </a:r>
            <a:r>
              <a:rPr lang="en-US" sz="1200" i="1" dirty="0">
                <a:solidFill>
                  <a:schemeClr val="tx1"/>
                </a:solidFill>
                <a:latin typeface="Arial" panose="020B0604020202020204" pitchFamily="34" charset="0"/>
                <a:cs typeface="Arial" panose="020B0604020202020204" pitchFamily="34" charset="0"/>
              </a:rPr>
              <a:t>e</a:t>
            </a:r>
            <a:r>
              <a:rPr lang="en-US" sz="1200" dirty="0">
                <a:solidFill>
                  <a:schemeClr val="tx1"/>
                </a:solidFill>
                <a:latin typeface="Arial" panose="020B0604020202020204" pitchFamily="34" charset="0"/>
                <a:cs typeface="Arial" panose="020B0604020202020204" pitchFamily="34" charset="0"/>
              </a:rPr>
              <a:t>)  Artifact </a:t>
            </a:r>
            <a:r>
              <a:rPr lang="en-US" sz="1200" dirty="0" err="1">
                <a:solidFill>
                  <a:schemeClr val="tx1"/>
                </a:solidFill>
                <a:latin typeface="Arial" panose="020B0604020202020204" pitchFamily="34" charset="0"/>
                <a:cs typeface="Arial" panose="020B0604020202020204" pitchFamily="34" charset="0"/>
              </a:rPr>
              <a:t>identifcation</a:t>
            </a:r>
            <a:r>
              <a:rPr lang="en-US" sz="1200" dirty="0">
                <a:solidFill>
                  <a:schemeClr val="tx1"/>
                </a:solidFill>
                <a:latin typeface="Arial" panose="020B0604020202020204" pitchFamily="34" charset="0"/>
                <a:cs typeface="Arial" panose="020B0604020202020204" pitchFamily="34" charset="0"/>
              </a:rPr>
              <a:t>.</a:t>
            </a:r>
          </a:p>
          <a:p>
            <a:r>
              <a:rPr lang="en-US" sz="1200" dirty="0">
                <a:solidFill>
                  <a:schemeClr val="tx1"/>
                </a:solidFill>
                <a:latin typeface="Arial" panose="020B0604020202020204" pitchFamily="34" charset="0"/>
                <a:cs typeface="Arial" panose="020B0604020202020204" pitchFamily="34" charset="0"/>
              </a:rPr>
              <a:t>(</a:t>
            </a:r>
            <a:r>
              <a:rPr lang="en-US" sz="1200" i="1" dirty="0">
                <a:solidFill>
                  <a:schemeClr val="tx1"/>
                </a:solidFill>
                <a:latin typeface="Arial" panose="020B0604020202020204" pitchFamily="34" charset="0"/>
                <a:cs typeface="Arial" panose="020B0604020202020204" pitchFamily="34" charset="0"/>
              </a:rPr>
              <a:t>f</a:t>
            </a:r>
            <a:r>
              <a:rPr lang="en-US" sz="1200" dirty="0">
                <a:solidFill>
                  <a:schemeClr val="tx1"/>
                </a:solidFill>
                <a:latin typeface="Arial" panose="020B0604020202020204" pitchFamily="34" charset="0"/>
                <a:cs typeface="Arial" panose="020B0604020202020204" pitchFamily="34" charset="0"/>
              </a:rPr>
              <a:t>)  Repeat or rejected patient images shall be monitored and include the reason for patient image repeat or reject.</a:t>
            </a:r>
          </a:p>
          <a:p>
            <a:r>
              <a:rPr lang="en-US" sz="1200" dirty="0">
                <a:solidFill>
                  <a:schemeClr val="tx1"/>
                </a:solidFill>
                <a:highlight>
                  <a:srgbClr val="FFFF00"/>
                </a:highlight>
                <a:latin typeface="Arial" panose="020B0604020202020204" pitchFamily="34" charset="0"/>
                <a:cs typeface="Arial" panose="020B0604020202020204" pitchFamily="34" charset="0"/>
              </a:rPr>
              <a:t>(ii) Weekly:</a:t>
            </a:r>
          </a:p>
          <a:p>
            <a:r>
              <a:rPr lang="en-US" sz="1200" dirty="0">
                <a:solidFill>
                  <a:schemeClr val="tx1"/>
                </a:solidFill>
                <a:latin typeface="Arial" panose="020B0604020202020204" pitchFamily="34" charset="0"/>
                <a:cs typeface="Arial" panose="020B0604020202020204" pitchFamily="34" charset="0"/>
              </a:rPr>
              <a:t>(</a:t>
            </a:r>
            <a:r>
              <a:rPr lang="en-US" sz="1200" i="1" dirty="0">
                <a:solidFill>
                  <a:schemeClr val="tx1"/>
                </a:solidFill>
                <a:latin typeface="Arial" panose="020B0604020202020204" pitchFamily="34" charset="0"/>
                <a:cs typeface="Arial" panose="020B0604020202020204" pitchFamily="34" charset="0"/>
              </a:rPr>
              <a:t>a</a:t>
            </a:r>
            <a:r>
              <a:rPr lang="en-US" sz="1200" dirty="0">
                <a:solidFill>
                  <a:schemeClr val="tx1"/>
                </a:solidFill>
                <a:latin typeface="Arial" panose="020B0604020202020204" pitchFamily="34" charset="0"/>
                <a:cs typeface="Arial" panose="020B0604020202020204" pitchFamily="34" charset="0"/>
              </a:rPr>
              <a:t>)  Image viewing system software and hardware – as applicable.</a:t>
            </a:r>
          </a:p>
          <a:p>
            <a:r>
              <a:rPr lang="en-US" sz="1200" dirty="0">
                <a:solidFill>
                  <a:schemeClr val="tx1"/>
                </a:solidFill>
                <a:highlight>
                  <a:srgbClr val="FFFF00"/>
                </a:highlight>
                <a:latin typeface="Arial" panose="020B0604020202020204" pitchFamily="34" charset="0"/>
                <a:cs typeface="Arial" panose="020B0604020202020204" pitchFamily="34" charset="0"/>
              </a:rPr>
              <a:t>(iii) Ongoing:</a:t>
            </a:r>
          </a:p>
          <a:p>
            <a:r>
              <a:rPr lang="en-US" sz="1200" dirty="0">
                <a:solidFill>
                  <a:schemeClr val="tx1"/>
                </a:solidFill>
                <a:latin typeface="Arial" panose="020B0604020202020204" pitchFamily="34" charset="0"/>
                <a:cs typeface="Arial" panose="020B0604020202020204" pitchFamily="34" charset="0"/>
              </a:rPr>
              <a:t>(</a:t>
            </a:r>
            <a:r>
              <a:rPr lang="en-US" sz="1200" i="1" dirty="0">
                <a:solidFill>
                  <a:schemeClr val="tx1"/>
                </a:solidFill>
                <a:latin typeface="Arial" panose="020B0604020202020204" pitchFamily="34" charset="0"/>
                <a:cs typeface="Arial" panose="020B0604020202020204" pitchFamily="34" charset="0"/>
              </a:rPr>
              <a:t>a</a:t>
            </a:r>
            <a:r>
              <a:rPr lang="en-US" sz="1200" dirty="0">
                <a:solidFill>
                  <a:schemeClr val="tx1"/>
                </a:solidFill>
                <a:latin typeface="Arial" panose="020B0604020202020204" pitchFamily="34" charset="0"/>
                <a:cs typeface="Arial" panose="020B0604020202020204" pitchFamily="34" charset="0"/>
              </a:rPr>
              <a:t>)  Repeat reject analysis as determined by section 16.23(a)(1)(xi) of this Part. </a:t>
            </a:r>
          </a:p>
          <a:p>
            <a:endParaRPr lang="en-US" dirty="0"/>
          </a:p>
        </p:txBody>
      </p:sp>
    </p:spTree>
    <p:extLst>
      <p:ext uri="{BB962C8B-B14F-4D97-AF65-F5344CB8AC3E}">
        <p14:creationId xmlns:p14="http://schemas.microsoft.com/office/powerpoint/2010/main" val="137915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2B78D151-52A1-46B3-8374-570DA802E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3">
            <a:extLst>
              <a:ext uri="{FF2B5EF4-FFF2-40B4-BE49-F238E27FC236}">
                <a16:creationId xmlns:a16="http://schemas.microsoft.com/office/drawing/2014/main" id="{38572CB4-198F-40EB-A56D-65D841A383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78" y="-11084"/>
            <a:ext cx="7384765" cy="6895884"/>
          </a:xfrm>
          <a:custGeom>
            <a:avLst/>
            <a:gdLst>
              <a:gd name="connsiteX0" fmla="*/ 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0 w 5803153"/>
              <a:gd name="connsiteY4" fmla="*/ 0 h 6857998"/>
              <a:gd name="connsiteX0" fmla="*/ 101600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1016000 w 5803153"/>
              <a:gd name="connsiteY4" fmla="*/ 0 h 6857998"/>
              <a:gd name="connsiteX0" fmla="*/ 133872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338729 w 6125882"/>
              <a:gd name="connsiteY4" fmla="*/ 0 h 6857998"/>
              <a:gd name="connsiteX0" fmla="*/ 1697317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697317 w 6125882"/>
              <a:gd name="connsiteY4" fmla="*/ 0 h 6857998"/>
              <a:gd name="connsiteX0" fmla="*/ 2702091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2702091 w 6125882"/>
              <a:gd name="connsiteY4" fmla="*/ 0 h 6857998"/>
              <a:gd name="connsiteX0" fmla="*/ 121508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215089 w 6125882"/>
              <a:gd name="connsiteY4" fmla="*/ 0 h 6857998"/>
              <a:gd name="connsiteX0" fmla="*/ 1222204 w 6132997"/>
              <a:gd name="connsiteY0" fmla="*/ 0 h 6881904"/>
              <a:gd name="connsiteX1" fmla="*/ 6132997 w 6132997"/>
              <a:gd name="connsiteY1" fmla="*/ 0 h 6881904"/>
              <a:gd name="connsiteX2" fmla="*/ 6132997 w 6132997"/>
              <a:gd name="connsiteY2" fmla="*/ 6857998 h 6881904"/>
              <a:gd name="connsiteX3" fmla="*/ 0 w 6132997"/>
              <a:gd name="connsiteY3" fmla="*/ 6881904 h 6881904"/>
              <a:gd name="connsiteX4" fmla="*/ 1222204 w 6132997"/>
              <a:gd name="connsiteY4" fmla="*/ 0 h 6881904"/>
              <a:gd name="connsiteX0" fmla="*/ 1348644 w 6132997"/>
              <a:gd name="connsiteY0" fmla="*/ 0 h 6893857"/>
              <a:gd name="connsiteX1" fmla="*/ 6132997 w 6132997"/>
              <a:gd name="connsiteY1" fmla="*/ 11953 h 6893857"/>
              <a:gd name="connsiteX2" fmla="*/ 6132997 w 6132997"/>
              <a:gd name="connsiteY2" fmla="*/ 6869951 h 6893857"/>
              <a:gd name="connsiteX3" fmla="*/ 0 w 6132997"/>
              <a:gd name="connsiteY3" fmla="*/ 6893857 h 6893857"/>
              <a:gd name="connsiteX4" fmla="*/ 1348644 w 6132997"/>
              <a:gd name="connsiteY4" fmla="*/ 0 h 6893857"/>
              <a:gd name="connsiteX0" fmla="*/ 1457021 w 6132997"/>
              <a:gd name="connsiteY0" fmla="*/ 0 h 6893857"/>
              <a:gd name="connsiteX1" fmla="*/ 6132997 w 6132997"/>
              <a:gd name="connsiteY1" fmla="*/ 11953 h 6893857"/>
              <a:gd name="connsiteX2" fmla="*/ 6132997 w 6132997"/>
              <a:gd name="connsiteY2" fmla="*/ 6869951 h 6893857"/>
              <a:gd name="connsiteX3" fmla="*/ 0 w 6132997"/>
              <a:gd name="connsiteY3" fmla="*/ 6893857 h 6893857"/>
              <a:gd name="connsiteX4" fmla="*/ 1457021 w 6132997"/>
              <a:gd name="connsiteY4" fmla="*/ 0 h 6893857"/>
              <a:gd name="connsiteX0" fmla="*/ 1754909 w 6430885"/>
              <a:gd name="connsiteY0" fmla="*/ 0 h 6869951"/>
              <a:gd name="connsiteX1" fmla="*/ 6430885 w 6430885"/>
              <a:gd name="connsiteY1" fmla="*/ 11953 h 6869951"/>
              <a:gd name="connsiteX2" fmla="*/ 6430885 w 6430885"/>
              <a:gd name="connsiteY2" fmla="*/ 6869951 h 6869951"/>
              <a:gd name="connsiteX3" fmla="*/ 0 w 6430885"/>
              <a:gd name="connsiteY3" fmla="*/ 6869951 h 6869951"/>
              <a:gd name="connsiteX4" fmla="*/ 1754909 w 6430885"/>
              <a:gd name="connsiteY4" fmla="*/ 0 h 6869951"/>
              <a:gd name="connsiteX0" fmla="*/ 2023235 w 6699211"/>
              <a:gd name="connsiteY0" fmla="*/ 0 h 6869951"/>
              <a:gd name="connsiteX1" fmla="*/ 6699211 w 6699211"/>
              <a:gd name="connsiteY1" fmla="*/ 11953 h 6869951"/>
              <a:gd name="connsiteX2" fmla="*/ 6699211 w 6699211"/>
              <a:gd name="connsiteY2" fmla="*/ 6869951 h 6869951"/>
              <a:gd name="connsiteX3" fmla="*/ 0 w 6699211"/>
              <a:gd name="connsiteY3" fmla="*/ 6856303 h 6869951"/>
              <a:gd name="connsiteX4" fmla="*/ 2023235 w 6699211"/>
              <a:gd name="connsiteY4" fmla="*/ 0 h 6869951"/>
              <a:gd name="connsiteX0" fmla="*/ 2702995 w 6699211"/>
              <a:gd name="connsiteY0" fmla="*/ 42638 h 6857998"/>
              <a:gd name="connsiteX1" fmla="*/ 6699211 w 6699211"/>
              <a:gd name="connsiteY1" fmla="*/ 0 h 6857998"/>
              <a:gd name="connsiteX2" fmla="*/ 6699211 w 6699211"/>
              <a:gd name="connsiteY2" fmla="*/ 6857998 h 6857998"/>
              <a:gd name="connsiteX3" fmla="*/ 0 w 6699211"/>
              <a:gd name="connsiteY3" fmla="*/ 6844350 h 6857998"/>
              <a:gd name="connsiteX4" fmla="*/ 2702995 w 6699211"/>
              <a:gd name="connsiteY4" fmla="*/ 42638 h 6857998"/>
              <a:gd name="connsiteX0" fmla="*/ 2323794 w 6699211"/>
              <a:gd name="connsiteY0" fmla="*/ 54619 h 6857998"/>
              <a:gd name="connsiteX1" fmla="*/ 6699211 w 6699211"/>
              <a:gd name="connsiteY1" fmla="*/ 0 h 6857998"/>
              <a:gd name="connsiteX2" fmla="*/ 6699211 w 6699211"/>
              <a:gd name="connsiteY2" fmla="*/ 6857998 h 6857998"/>
              <a:gd name="connsiteX3" fmla="*/ 0 w 6699211"/>
              <a:gd name="connsiteY3" fmla="*/ 6844350 h 6857998"/>
              <a:gd name="connsiteX4" fmla="*/ 2323794 w 6699211"/>
              <a:gd name="connsiteY4" fmla="*/ 54619 h 6857998"/>
              <a:gd name="connsiteX0" fmla="*/ 2323794 w 6699211"/>
              <a:gd name="connsiteY0" fmla="*/ 18674 h 6822053"/>
              <a:gd name="connsiteX1" fmla="*/ 6699211 w 6699211"/>
              <a:gd name="connsiteY1" fmla="*/ 0 h 6822053"/>
              <a:gd name="connsiteX2" fmla="*/ 6699211 w 6699211"/>
              <a:gd name="connsiteY2" fmla="*/ 6822053 h 6822053"/>
              <a:gd name="connsiteX3" fmla="*/ 0 w 6699211"/>
              <a:gd name="connsiteY3" fmla="*/ 6808405 h 6822053"/>
              <a:gd name="connsiteX4" fmla="*/ 2323794 w 6699211"/>
              <a:gd name="connsiteY4" fmla="*/ 18674 h 6822053"/>
              <a:gd name="connsiteX0" fmla="*/ 2078525 w 6699211"/>
              <a:gd name="connsiteY0" fmla="*/ 18674 h 6822053"/>
              <a:gd name="connsiteX1" fmla="*/ 6699211 w 6699211"/>
              <a:gd name="connsiteY1" fmla="*/ 0 h 6822053"/>
              <a:gd name="connsiteX2" fmla="*/ 6699211 w 6699211"/>
              <a:gd name="connsiteY2" fmla="*/ 6822053 h 6822053"/>
              <a:gd name="connsiteX3" fmla="*/ 0 w 6699211"/>
              <a:gd name="connsiteY3" fmla="*/ 6808405 h 6822053"/>
              <a:gd name="connsiteX4" fmla="*/ 2078525 w 6699211"/>
              <a:gd name="connsiteY4" fmla="*/ 18674 h 6822053"/>
              <a:gd name="connsiteX0" fmla="*/ 1925231 w 6699211"/>
              <a:gd name="connsiteY0" fmla="*/ 18674 h 6822053"/>
              <a:gd name="connsiteX1" fmla="*/ 6699211 w 6699211"/>
              <a:gd name="connsiteY1" fmla="*/ 0 h 6822053"/>
              <a:gd name="connsiteX2" fmla="*/ 6699211 w 6699211"/>
              <a:gd name="connsiteY2" fmla="*/ 6822053 h 6822053"/>
              <a:gd name="connsiteX3" fmla="*/ 0 w 6699211"/>
              <a:gd name="connsiteY3" fmla="*/ 6808405 h 6822053"/>
              <a:gd name="connsiteX4" fmla="*/ 1925231 w 6699211"/>
              <a:gd name="connsiteY4" fmla="*/ 18674 h 6822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9211" h="6822053">
                <a:moveTo>
                  <a:pt x="1925231" y="18674"/>
                </a:moveTo>
                <a:lnTo>
                  <a:pt x="6699211" y="0"/>
                </a:lnTo>
                <a:lnTo>
                  <a:pt x="6699211" y="6822053"/>
                </a:lnTo>
                <a:lnTo>
                  <a:pt x="0" y="6808405"/>
                </a:lnTo>
                <a:lnTo>
                  <a:pt x="1925231" y="186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2507738-7739-E626-FED3-CF5BD3AF8BF8}"/>
              </a:ext>
            </a:extLst>
          </p:cNvPr>
          <p:cNvSpPr>
            <a:spLocks noGrp="1"/>
          </p:cNvSpPr>
          <p:nvPr>
            <p:ph type="ctrTitle"/>
          </p:nvPr>
        </p:nvSpPr>
        <p:spPr>
          <a:xfrm>
            <a:off x="1084414" y="829620"/>
            <a:ext cx="4906290" cy="3437793"/>
          </a:xfrm>
        </p:spPr>
        <p:txBody>
          <a:bodyPr vert="horz" lIns="91440" tIns="45720" rIns="91440" bIns="45720" rtlCol="0" anchor="t">
            <a:normAutofit/>
          </a:bodyPr>
          <a:lstStyle/>
          <a:p>
            <a:r>
              <a:rPr lang="en-US" sz="3800" i="1" kern="1200" cap="all" baseline="0">
                <a:solidFill>
                  <a:schemeClr val="tx2"/>
                </a:solidFill>
                <a:latin typeface="+mj-lt"/>
                <a:ea typeface="+mj-ea"/>
                <a:cs typeface="+mj-cs"/>
              </a:rPr>
              <a:t>Why test?</a:t>
            </a:r>
            <a:br>
              <a:rPr lang="en-US" sz="3800" i="1" kern="1200" cap="all" baseline="0">
                <a:solidFill>
                  <a:schemeClr val="tx2"/>
                </a:solidFill>
                <a:latin typeface="+mj-lt"/>
                <a:ea typeface="+mj-ea"/>
                <a:cs typeface="+mj-cs"/>
              </a:rPr>
            </a:br>
            <a:r>
              <a:rPr lang="en-US" sz="3800" i="1" kern="1200" cap="all" baseline="0">
                <a:solidFill>
                  <a:schemeClr val="tx2"/>
                </a:solidFill>
                <a:latin typeface="+mj-lt"/>
                <a:ea typeface="+mj-ea"/>
                <a:cs typeface="+mj-cs"/>
              </a:rPr>
              <a:t>CBCTs have a lot of sophisticated image receptors, which age.</a:t>
            </a:r>
          </a:p>
        </p:txBody>
      </p:sp>
      <p:cxnSp>
        <p:nvCxnSpPr>
          <p:cNvPr id="31" name="Straight Connector 30">
            <a:extLst>
              <a:ext uri="{FF2B5EF4-FFF2-40B4-BE49-F238E27FC236}">
                <a16:creationId xmlns:a16="http://schemas.microsoft.com/office/drawing/2014/main" id="{2178E38C-83CD-4BC6-893D-662EF9BFAA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70269"/>
            <a:ext cx="8526326" cy="158773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AD3F0D93-C792-8FFF-DA49-A720CBD54C48}"/>
              </a:ext>
            </a:extLst>
          </p:cNvPr>
          <p:cNvSpPr>
            <a:spLocks noGrp="1"/>
          </p:cNvSpPr>
          <p:nvPr>
            <p:ph type="subTitle" idx="1"/>
          </p:nvPr>
        </p:nvSpPr>
        <p:spPr>
          <a:xfrm>
            <a:off x="1084414" y="4361410"/>
            <a:ext cx="4054780" cy="1829839"/>
          </a:xfrm>
        </p:spPr>
        <p:txBody>
          <a:bodyPr vert="horz" lIns="91440" tIns="45720" rIns="91440" bIns="45720" rtlCol="0">
            <a:normAutofit fontScale="85000" lnSpcReduction="20000"/>
          </a:bodyPr>
          <a:lstStyle/>
          <a:p>
            <a:pPr>
              <a:lnSpc>
                <a:spcPct val="120000"/>
              </a:lnSpc>
            </a:pPr>
            <a:r>
              <a:rPr lang="en-US" spc="300" dirty="0">
                <a:solidFill>
                  <a:schemeClr val="tx2"/>
                </a:solidFill>
              </a:rPr>
              <a:t>They cannot be repaired, only replaced. The top image is what’s expected. The bottom is the start of a significant failure. The bottom image has what is constituted as an artifact </a:t>
            </a:r>
          </a:p>
        </p:txBody>
      </p:sp>
      <p:pic>
        <p:nvPicPr>
          <p:cNvPr id="8" name="Picture 7">
            <a:extLst>
              <a:ext uri="{FF2B5EF4-FFF2-40B4-BE49-F238E27FC236}">
                <a16:creationId xmlns:a16="http://schemas.microsoft.com/office/drawing/2014/main" id="{F7B71ADC-C03A-E557-8A50-6269D0496C56}"/>
              </a:ext>
            </a:extLst>
          </p:cNvPr>
          <p:cNvPicPr>
            <a:picLocks noChangeAspect="1"/>
          </p:cNvPicPr>
          <p:nvPr/>
        </p:nvPicPr>
        <p:blipFill>
          <a:blip r:embed="rId2"/>
          <a:stretch>
            <a:fillRect/>
          </a:stretch>
        </p:blipFill>
        <p:spPr>
          <a:xfrm>
            <a:off x="8403109" y="3146705"/>
            <a:ext cx="2885787" cy="2727069"/>
          </a:xfrm>
          <a:prstGeom prst="rect">
            <a:avLst/>
          </a:prstGeom>
        </p:spPr>
      </p:pic>
      <p:pic>
        <p:nvPicPr>
          <p:cNvPr id="6" name="Picture Placeholder 5">
            <a:extLst>
              <a:ext uri="{FF2B5EF4-FFF2-40B4-BE49-F238E27FC236}">
                <a16:creationId xmlns:a16="http://schemas.microsoft.com/office/drawing/2014/main" id="{7815B510-3AF7-12DF-BAA5-370C2D86E601}"/>
              </a:ext>
            </a:extLst>
          </p:cNvPr>
          <p:cNvPicPr>
            <a:picLocks noGrp="1" noChangeAspect="1"/>
          </p:cNvPicPr>
          <p:nvPr>
            <p:ph type="pic" sz="quarter" idx="13"/>
          </p:nvPr>
        </p:nvPicPr>
        <p:blipFill>
          <a:blip r:embed="rId3"/>
          <a:srcRect l="11102" r="11102"/>
          <a:stretch/>
        </p:blipFill>
        <p:spPr>
          <a:xfrm>
            <a:off x="6989197" y="185075"/>
            <a:ext cx="1959094" cy="2735155"/>
          </a:xfrm>
          <a:prstGeom prst="rect">
            <a:avLst/>
          </a:prstGeom>
        </p:spPr>
      </p:pic>
    </p:spTree>
    <p:extLst>
      <p:ext uri="{BB962C8B-B14F-4D97-AF65-F5344CB8AC3E}">
        <p14:creationId xmlns:p14="http://schemas.microsoft.com/office/powerpoint/2010/main" val="1725058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9" name="Straight Connector 48">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63" name="Rectangle 62">
            <a:extLst>
              <a:ext uri="{FF2B5EF4-FFF2-40B4-BE49-F238E27FC236}">
                <a16:creationId xmlns:a16="http://schemas.microsoft.com/office/drawing/2014/main" id="{2B78D151-52A1-46B3-8374-570DA802E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FD73BD45-87D9-44BD-8E6F-A575FFD9C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78066"/>
            <a:ext cx="2404085" cy="6007618"/>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F02C290C-EA87-457A-9927-0235DDA354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810940" y="878066"/>
            <a:ext cx="3381060" cy="597993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178E38C-83CD-4BC6-893D-662EF9BFAA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67302" y="-27684"/>
            <a:ext cx="5724698" cy="1644117"/>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550DBF8-8F10-D32B-ECAE-38791579F718}"/>
              </a:ext>
            </a:extLst>
          </p:cNvPr>
          <p:cNvSpPr>
            <a:spLocks noGrp="1"/>
          </p:cNvSpPr>
          <p:nvPr>
            <p:ph type="ctrTitle"/>
          </p:nvPr>
        </p:nvSpPr>
        <p:spPr>
          <a:xfrm>
            <a:off x="1822744" y="635841"/>
            <a:ext cx="8526325" cy="1674929"/>
          </a:xfrm>
        </p:spPr>
        <p:txBody>
          <a:bodyPr vert="horz" lIns="91440" tIns="45720" rIns="91440" bIns="45720" rtlCol="0" anchor="b">
            <a:normAutofit/>
          </a:bodyPr>
          <a:lstStyle/>
          <a:p>
            <a:pPr algn="ctr"/>
            <a:r>
              <a:rPr lang="en-US" sz="3400"/>
              <a:t>Different densities are displayed as well as indications of proper rotation</a:t>
            </a:r>
          </a:p>
        </p:txBody>
      </p:sp>
      <p:sp>
        <p:nvSpPr>
          <p:cNvPr id="3" name="Subtitle 2">
            <a:extLst>
              <a:ext uri="{FF2B5EF4-FFF2-40B4-BE49-F238E27FC236}">
                <a16:creationId xmlns:a16="http://schemas.microsoft.com/office/drawing/2014/main" id="{FD0A0AC6-E077-238B-805B-D031FE4EA483}"/>
              </a:ext>
            </a:extLst>
          </p:cNvPr>
          <p:cNvSpPr>
            <a:spLocks noGrp="1"/>
          </p:cNvSpPr>
          <p:nvPr>
            <p:ph type="subTitle" idx="1"/>
          </p:nvPr>
        </p:nvSpPr>
        <p:spPr>
          <a:xfrm>
            <a:off x="2408122" y="2338454"/>
            <a:ext cx="7375756" cy="945757"/>
          </a:xfrm>
        </p:spPr>
        <p:txBody>
          <a:bodyPr vert="horz" lIns="91440" tIns="45720" rIns="91440" bIns="45720" rtlCol="0" anchor="t">
            <a:normAutofit/>
          </a:bodyPr>
          <a:lstStyle/>
          <a:p>
            <a:pPr algn="ctr">
              <a:lnSpc>
                <a:spcPct val="110000"/>
              </a:lnSpc>
            </a:pPr>
            <a:r>
              <a:rPr lang="en-US" sz="1700" spc="300" dirty="0">
                <a:solidFill>
                  <a:schemeClr val="tx2"/>
                </a:solidFill>
              </a:rPr>
              <a:t>There should be no differences in the center gray area, and the rings should be equal thickness for the entire rotation.</a:t>
            </a:r>
          </a:p>
        </p:txBody>
      </p:sp>
      <p:cxnSp>
        <p:nvCxnSpPr>
          <p:cNvPr id="71" name="Straight Connector 70">
            <a:extLst>
              <a:ext uri="{FF2B5EF4-FFF2-40B4-BE49-F238E27FC236}">
                <a16:creationId xmlns:a16="http://schemas.microsoft.com/office/drawing/2014/main" id="{7FE1DA24-2C17-4792-A325-49BAC436BA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3978548"/>
            <a:ext cx="12192000" cy="1899736"/>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7BF07B4-1ED6-064A-6F59-2F830542621C}"/>
              </a:ext>
            </a:extLst>
          </p:cNvPr>
          <p:cNvPicPr>
            <a:picLocks noChangeAspect="1"/>
          </p:cNvPicPr>
          <p:nvPr/>
        </p:nvPicPr>
        <p:blipFill>
          <a:blip r:embed="rId2"/>
          <a:stretch>
            <a:fillRect/>
          </a:stretch>
        </p:blipFill>
        <p:spPr>
          <a:xfrm>
            <a:off x="896099" y="3579587"/>
            <a:ext cx="2744453" cy="2750219"/>
          </a:xfrm>
          <a:prstGeom prst="rect">
            <a:avLst/>
          </a:prstGeom>
        </p:spPr>
      </p:pic>
      <p:pic>
        <p:nvPicPr>
          <p:cNvPr id="8" name="Picture Placeholder 7" descr="A screen shot of a computer&#10;&#10;Description automatically generated">
            <a:extLst>
              <a:ext uri="{FF2B5EF4-FFF2-40B4-BE49-F238E27FC236}">
                <a16:creationId xmlns:a16="http://schemas.microsoft.com/office/drawing/2014/main" id="{A8EDF047-D782-E60E-3DD5-91534E9D2917}"/>
              </a:ext>
            </a:extLst>
          </p:cNvPr>
          <p:cNvPicPr>
            <a:picLocks noGrp="1" noChangeAspect="1"/>
          </p:cNvPicPr>
          <p:nvPr>
            <p:ph type="pic" sz="quarter" idx="13"/>
          </p:nvPr>
        </p:nvPicPr>
        <p:blipFill>
          <a:blip r:embed="rId3"/>
          <a:srcRect l="18010" r="18010"/>
          <a:stretch/>
        </p:blipFill>
        <p:spPr>
          <a:xfrm>
            <a:off x="5114237" y="3585168"/>
            <a:ext cx="1963526" cy="2739055"/>
          </a:xfrm>
          <a:prstGeom prst="rect">
            <a:avLst/>
          </a:prstGeom>
        </p:spPr>
      </p:pic>
      <p:pic>
        <p:nvPicPr>
          <p:cNvPr id="5" name="Picture 4" descr="A close-up of a circular object&#10;&#10;Description automatically generated">
            <a:extLst>
              <a:ext uri="{FF2B5EF4-FFF2-40B4-BE49-F238E27FC236}">
                <a16:creationId xmlns:a16="http://schemas.microsoft.com/office/drawing/2014/main" id="{A3B5EDFA-78D3-D307-BB56-28A74E99606D}"/>
              </a:ext>
            </a:extLst>
          </p:cNvPr>
          <p:cNvPicPr>
            <a:picLocks noChangeAspect="1"/>
          </p:cNvPicPr>
          <p:nvPr/>
        </p:nvPicPr>
        <p:blipFill>
          <a:blip r:embed="rId4"/>
          <a:stretch>
            <a:fillRect/>
          </a:stretch>
        </p:blipFill>
        <p:spPr>
          <a:xfrm>
            <a:off x="8429157" y="3579585"/>
            <a:ext cx="2989033" cy="2750219"/>
          </a:xfrm>
          <a:prstGeom prst="rect">
            <a:avLst/>
          </a:prstGeom>
        </p:spPr>
      </p:pic>
    </p:spTree>
    <p:extLst>
      <p:ext uri="{BB962C8B-B14F-4D97-AF65-F5344CB8AC3E}">
        <p14:creationId xmlns:p14="http://schemas.microsoft.com/office/powerpoint/2010/main" val="1737538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5F5E3-2B1C-7C0A-8581-67A9052D13AA}"/>
              </a:ext>
            </a:extLst>
          </p:cNvPr>
          <p:cNvSpPr>
            <a:spLocks noGrp="1"/>
          </p:cNvSpPr>
          <p:nvPr>
            <p:ph type="title"/>
          </p:nvPr>
        </p:nvSpPr>
        <p:spPr>
          <a:noFill/>
        </p:spPr>
        <p:txBody>
          <a:bodyPr/>
          <a:lstStyle/>
          <a:p>
            <a:r>
              <a:rPr lang="en-US" sz="3200" dirty="0"/>
              <a:t>Other associated proposed requirements for the use of the CBCT</a:t>
            </a:r>
          </a:p>
        </p:txBody>
      </p:sp>
      <p:pic>
        <p:nvPicPr>
          <p:cNvPr id="24" name="Picture Placeholder 7" descr="Looking up view of tall buildings">
            <a:extLst>
              <a:ext uri="{FF2B5EF4-FFF2-40B4-BE49-F238E27FC236}">
                <a16:creationId xmlns:a16="http://schemas.microsoft.com/office/drawing/2014/main" id="{A672B903-78EE-718A-C122-69D51207883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61" b="61"/>
          <a:stretch/>
        </p:blipFill>
        <p:spPr>
          <a:noFill/>
        </p:spPr>
      </p:pic>
      <p:sp>
        <p:nvSpPr>
          <p:cNvPr id="3" name="Content Placeholder 2">
            <a:extLst>
              <a:ext uri="{FF2B5EF4-FFF2-40B4-BE49-F238E27FC236}">
                <a16:creationId xmlns:a16="http://schemas.microsoft.com/office/drawing/2014/main" id="{A6A33159-D030-2F82-A142-F75940728319}"/>
              </a:ext>
            </a:extLst>
          </p:cNvPr>
          <p:cNvSpPr>
            <a:spLocks noGrp="1"/>
          </p:cNvSpPr>
          <p:nvPr>
            <p:ph sz="half" idx="2"/>
          </p:nvPr>
        </p:nvSpPr>
        <p:spPr>
          <a:noFill/>
        </p:spPr>
        <p:txBody>
          <a:bodyPr vert="horz" lIns="91440" tIns="45720" rIns="91440" bIns="45720" rtlCol="0" anchor="t">
            <a:normAutofit fontScale="92500"/>
          </a:bodyPr>
          <a:lstStyle/>
          <a:p>
            <a:r>
              <a:rPr lang="en-US" b="1" dirty="0">
                <a:latin typeface="Abadi" panose="020B0604020104020204" pitchFamily="34" charset="0"/>
              </a:rPr>
              <a:t>Dosimetry will be required for the first year of operation, but an area badge may be used instead of individual badge assignments</a:t>
            </a:r>
          </a:p>
          <a:p>
            <a:pPr marL="914400" lvl="2">
              <a:lnSpc>
                <a:spcPct val="107000"/>
              </a:lnSpc>
              <a:spcBef>
                <a:spcPts val="0"/>
              </a:spcBef>
              <a:spcAft>
                <a:spcPts val="800"/>
              </a:spcAft>
            </a:pPr>
            <a:r>
              <a:rPr lang="en-US" sz="1400" i="1" kern="100" dirty="0">
                <a:effectLst/>
                <a:latin typeface="Aptos" panose="020B0004020202020204" pitchFamily="34" charset="0"/>
                <a:ea typeface="Aptos" panose="020B0004020202020204" pitchFamily="34" charset="0"/>
                <a:cs typeface="Times New Roman" panose="02020603050405020304" pitchFamily="18" charset="0"/>
              </a:rPr>
              <a:t>Documentation of the area exposure results from a NVLAP approved laboratory at the </a:t>
            </a:r>
            <a:r>
              <a:rPr lang="en-US" sz="1400" i="1" dirty="0">
                <a:effectLst/>
                <a:latin typeface="Aptos" panose="020B0004020202020204" pitchFamily="34" charset="0"/>
                <a:ea typeface="Aptos" panose="020B0004020202020204" pitchFamily="34" charset="0"/>
                <a:cs typeface="Times New Roman" panose="02020603050405020304" pitchFamily="18" charset="0"/>
              </a:rPr>
              <a:t>console or operator location for a duration of one year. </a:t>
            </a:r>
            <a:endParaRPr lang="en-US" sz="1400" b="1" i="1" dirty="0">
              <a:latin typeface="Abadi" panose="020B0604020104020204" pitchFamily="34" charset="0"/>
            </a:endParaRP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Each cone beam CT unit shall be tested to the manufacturer’s requirements, or a QC test program shall be developed in consultation with the New York State licensed medical physicist if not provided by the manufacturer. My license number is 000134. If you use someone else, confirm they are licensed!</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Calibration of the CBCT unit. The radiation output calibration of a CBCT x-ray system shall </a:t>
            </a:r>
            <a:r>
              <a:rPr lang="en-US" sz="1800" b="1" dirty="0">
                <a:effectLst/>
                <a:latin typeface="Aptos" panose="020B0004020202020204" pitchFamily="34" charset="0"/>
                <a:ea typeface="Aptos" panose="020B0004020202020204" pitchFamily="34" charset="0"/>
                <a:cs typeface="Times New Roman" panose="02020603050405020304" pitchFamily="18" charset="0"/>
              </a:rPr>
              <a:t>be performed with a calibrated dose monitoring system (A dose monitoring system is what the physicist uses to determine the operating characteristics of the CBCT)</a:t>
            </a:r>
            <a:endParaRPr lang="en-US"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66674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0ECC7-02FA-96DD-0AFB-967331387136}"/>
              </a:ext>
            </a:extLst>
          </p:cNvPr>
          <p:cNvSpPr>
            <a:spLocks noGrp="1"/>
          </p:cNvSpPr>
          <p:nvPr>
            <p:ph type="title"/>
          </p:nvPr>
        </p:nvSpPr>
        <p:spPr>
          <a:xfrm>
            <a:off x="1143000" y="533401"/>
            <a:ext cx="9906000" cy="649940"/>
          </a:xfrm>
        </p:spPr>
        <p:txBody>
          <a:bodyPr/>
          <a:lstStyle/>
          <a:p>
            <a:r>
              <a:rPr lang="en-US" dirty="0"/>
              <a:t>Shielding of the CBCT radiation</a:t>
            </a:r>
          </a:p>
        </p:txBody>
      </p:sp>
      <p:sp>
        <p:nvSpPr>
          <p:cNvPr id="3" name="Content Placeholder 2">
            <a:extLst>
              <a:ext uri="{FF2B5EF4-FFF2-40B4-BE49-F238E27FC236}">
                <a16:creationId xmlns:a16="http://schemas.microsoft.com/office/drawing/2014/main" id="{1B0CEF23-30A1-CA93-C8B4-88E9F89407C3}"/>
              </a:ext>
            </a:extLst>
          </p:cNvPr>
          <p:cNvSpPr>
            <a:spLocks noGrp="1"/>
          </p:cNvSpPr>
          <p:nvPr>
            <p:ph sz="half" idx="14"/>
          </p:nvPr>
        </p:nvSpPr>
        <p:spPr>
          <a:xfrm>
            <a:off x="834961" y="1407459"/>
            <a:ext cx="9797180" cy="4917140"/>
          </a:xfrm>
        </p:spPr>
        <p:txBody>
          <a:bodyPr>
            <a:normAutofit lnSpcReduction="10000"/>
          </a:bodyPr>
          <a:lstStyle/>
          <a:p>
            <a:r>
              <a:rPr lang="en-US" dirty="0"/>
              <a:t>Based on the National Commission of Radiation Protection (NCRP) documents 145 and 147, 90% of the radiation is shielded or scattered  by the patient. The scattered radiation must still be considered.</a:t>
            </a:r>
          </a:p>
          <a:p>
            <a:r>
              <a:rPr lang="en-US" dirty="0"/>
              <a:t>Some of our measurements have indicated that the staff receive sufficient radiation dose that they cross the threshold for radiation monitoring, (500 mrem per year) and that the walls must be shielded to reduce the dose to the general public to less than 100 mrem per year. </a:t>
            </a:r>
          </a:p>
          <a:p>
            <a:r>
              <a:rPr lang="en-US" dirty="0"/>
              <a:t>Creating radiation fields to these levels puts the owner into what we call regulatory space, and action is then required to ensure that these limits are not exceeded. </a:t>
            </a:r>
          </a:p>
          <a:p>
            <a:r>
              <a:rPr lang="en-US" dirty="0"/>
              <a:t>Note: The limit of exposure to the declared pregnant operator is 5 mSv (500 mrem) per gestation period.  We have had several discussions with staff who have expressed concerns to us about the higher levels of  radiation from the CBCTs.</a:t>
            </a:r>
          </a:p>
          <a:p>
            <a:r>
              <a:rPr lang="en-US" dirty="0"/>
              <a:t>If a shielding study was performed for your office, make sure you have a copy of it.  If MIS, Inc. did it for you, we have a copy in our files if you can’t find yours.  If you don’t have a shielding study, we will develop one for you. </a:t>
            </a:r>
          </a:p>
          <a:p>
            <a:r>
              <a:rPr lang="en-US" i="1" dirty="0"/>
              <a:t>Note the requirement: A medical physicist shall “Perform a radiation-protection survey documenting that an appropriate shielding plan exists, that required shielding is installed, and that the shielding plan has been updated if significant facility or operational changes have occurred since the plan was developed.”</a:t>
            </a:r>
          </a:p>
          <a:p>
            <a:endParaRPr lang="en-US" dirty="0"/>
          </a:p>
          <a:p>
            <a:endParaRPr lang="en-US" dirty="0"/>
          </a:p>
        </p:txBody>
      </p:sp>
      <p:sp>
        <p:nvSpPr>
          <p:cNvPr id="5" name="Slide Number Placeholder 4">
            <a:extLst>
              <a:ext uri="{FF2B5EF4-FFF2-40B4-BE49-F238E27FC236}">
                <a16:creationId xmlns:a16="http://schemas.microsoft.com/office/drawing/2014/main" id="{0E9AFB80-52D1-F2A3-D5AB-6423128C55B4}"/>
              </a:ext>
            </a:extLst>
          </p:cNvPr>
          <p:cNvSpPr>
            <a:spLocks noGrp="1"/>
          </p:cNvSpPr>
          <p:nvPr>
            <p:ph type="sldNum" sz="quarter" idx="12"/>
          </p:nvPr>
        </p:nvSpPr>
        <p:spPr/>
        <p:txBody>
          <a:bodyPr/>
          <a:lstStyle/>
          <a:p>
            <a:fld id="{CBD12358-51D2-46B3-9BDE-DF29528B9454}" type="slidenum">
              <a:rPr lang="en-US" smtClean="0"/>
              <a:t>12</a:t>
            </a:fld>
            <a:endParaRPr lang="en-US"/>
          </a:p>
        </p:txBody>
      </p:sp>
    </p:spTree>
    <p:extLst>
      <p:ext uri="{BB962C8B-B14F-4D97-AF65-F5344CB8AC3E}">
        <p14:creationId xmlns:p14="http://schemas.microsoft.com/office/powerpoint/2010/main" val="1978245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245B-EAFB-1993-496C-138C1F64967B}"/>
              </a:ext>
            </a:extLst>
          </p:cNvPr>
          <p:cNvSpPr>
            <a:spLocks noGrp="1"/>
          </p:cNvSpPr>
          <p:nvPr>
            <p:ph type="title"/>
          </p:nvPr>
        </p:nvSpPr>
        <p:spPr>
          <a:xfrm>
            <a:off x="1143000" y="533401"/>
            <a:ext cx="9906000" cy="927846"/>
          </a:xfrm>
        </p:spPr>
        <p:txBody>
          <a:bodyPr/>
          <a:lstStyle/>
          <a:p>
            <a:r>
              <a:rPr lang="en-US" sz="2800" dirty="0"/>
              <a:t>Below is a simplified version of what we have measured during CBCT radiation surveys</a:t>
            </a:r>
          </a:p>
        </p:txBody>
      </p:sp>
      <p:sp>
        <p:nvSpPr>
          <p:cNvPr id="5" name="Slide Number Placeholder 4">
            <a:extLst>
              <a:ext uri="{FF2B5EF4-FFF2-40B4-BE49-F238E27FC236}">
                <a16:creationId xmlns:a16="http://schemas.microsoft.com/office/drawing/2014/main" id="{0DFB7C67-6110-E45D-0BE5-1813CE256334}"/>
              </a:ext>
            </a:extLst>
          </p:cNvPr>
          <p:cNvSpPr>
            <a:spLocks noGrp="1"/>
          </p:cNvSpPr>
          <p:nvPr>
            <p:ph type="sldNum" sz="quarter" idx="12"/>
          </p:nvPr>
        </p:nvSpPr>
        <p:spPr/>
        <p:txBody>
          <a:bodyPr/>
          <a:lstStyle/>
          <a:p>
            <a:fld id="{CBD12358-51D2-46B3-9BDE-DF29528B9454}" type="slidenum">
              <a:rPr lang="en-US" smtClean="0"/>
              <a:t>13</a:t>
            </a:fld>
            <a:endParaRPr lang="en-US"/>
          </a:p>
        </p:txBody>
      </p:sp>
      <p:pic>
        <p:nvPicPr>
          <p:cNvPr id="6" name="Content Placeholder 7">
            <a:extLst>
              <a:ext uri="{FF2B5EF4-FFF2-40B4-BE49-F238E27FC236}">
                <a16:creationId xmlns:a16="http://schemas.microsoft.com/office/drawing/2014/main" id="{68F5E7D4-C0F6-A76E-C0B1-5237099FEE3C}"/>
              </a:ext>
            </a:extLst>
          </p:cNvPr>
          <p:cNvPicPr>
            <a:picLocks noChangeAspect="1"/>
          </p:cNvPicPr>
          <p:nvPr/>
        </p:nvPicPr>
        <p:blipFill>
          <a:blip r:embed="rId2"/>
          <a:stretch>
            <a:fillRect/>
          </a:stretch>
        </p:blipFill>
        <p:spPr>
          <a:xfrm>
            <a:off x="1723318" y="1370873"/>
            <a:ext cx="7448427" cy="5767589"/>
          </a:xfrm>
          <a:prstGeom prst="rect">
            <a:avLst/>
          </a:prstGeom>
        </p:spPr>
      </p:pic>
    </p:spTree>
    <p:extLst>
      <p:ext uri="{BB962C8B-B14F-4D97-AF65-F5344CB8AC3E}">
        <p14:creationId xmlns:p14="http://schemas.microsoft.com/office/powerpoint/2010/main" val="1528992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21ABB-6681-F8D1-C9BB-7C9E5BFCB2AC}"/>
              </a:ext>
            </a:extLst>
          </p:cNvPr>
          <p:cNvSpPr>
            <a:spLocks noGrp="1"/>
          </p:cNvSpPr>
          <p:nvPr>
            <p:ph type="title"/>
          </p:nvPr>
        </p:nvSpPr>
        <p:spPr/>
        <p:txBody>
          <a:bodyPr/>
          <a:lstStyle/>
          <a:p>
            <a:r>
              <a:rPr lang="en-US" sz="3200" dirty="0"/>
              <a:t>For an Older CBCT unit,  Significant scatter radiation may be a concern!</a:t>
            </a:r>
          </a:p>
        </p:txBody>
      </p:sp>
      <p:sp>
        <p:nvSpPr>
          <p:cNvPr id="5" name="Slide Number Placeholder 4">
            <a:extLst>
              <a:ext uri="{FF2B5EF4-FFF2-40B4-BE49-F238E27FC236}">
                <a16:creationId xmlns:a16="http://schemas.microsoft.com/office/drawing/2014/main" id="{37813F70-46B8-A568-EA24-28EED023BE5B}"/>
              </a:ext>
            </a:extLst>
          </p:cNvPr>
          <p:cNvSpPr>
            <a:spLocks noGrp="1"/>
          </p:cNvSpPr>
          <p:nvPr>
            <p:ph type="sldNum" sz="quarter" idx="12"/>
          </p:nvPr>
        </p:nvSpPr>
        <p:spPr/>
        <p:txBody>
          <a:bodyPr/>
          <a:lstStyle/>
          <a:p>
            <a:fld id="{CBD12358-51D2-46B3-9BDE-DF29528B9454}" type="slidenum">
              <a:rPr lang="en-US" smtClean="0"/>
              <a:t>14</a:t>
            </a:fld>
            <a:endParaRPr lang="en-US"/>
          </a:p>
        </p:txBody>
      </p:sp>
      <p:pic>
        <p:nvPicPr>
          <p:cNvPr id="6" name="Content Placeholder 4">
            <a:extLst>
              <a:ext uri="{FF2B5EF4-FFF2-40B4-BE49-F238E27FC236}">
                <a16:creationId xmlns:a16="http://schemas.microsoft.com/office/drawing/2014/main" id="{1259DE3B-EE19-45A8-2342-56D559D04C4E}"/>
              </a:ext>
            </a:extLst>
          </p:cNvPr>
          <p:cNvPicPr>
            <a:picLocks/>
          </p:cNvPicPr>
          <p:nvPr/>
        </p:nvPicPr>
        <p:blipFill rotWithShape="1">
          <a:blip r:embed="rId2"/>
          <a:srcRect l="17949" t="31624" r="56890" b="9401"/>
          <a:stretch/>
        </p:blipFill>
        <p:spPr bwMode="auto">
          <a:xfrm>
            <a:off x="3836894" y="1806745"/>
            <a:ext cx="3998259" cy="43513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92192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525D6-F9B9-D759-0D28-5FB668F7C8CE}"/>
              </a:ext>
            </a:extLst>
          </p:cNvPr>
          <p:cNvSpPr>
            <a:spLocks noGrp="1"/>
          </p:cNvSpPr>
          <p:nvPr>
            <p:ph type="title"/>
          </p:nvPr>
        </p:nvSpPr>
        <p:spPr/>
        <p:txBody>
          <a:bodyPr/>
          <a:lstStyle/>
          <a:p>
            <a:r>
              <a:rPr lang="en-US" dirty="0"/>
              <a:t>A Shield Design that “Shows off” the new technology</a:t>
            </a:r>
          </a:p>
        </p:txBody>
      </p:sp>
      <p:sp>
        <p:nvSpPr>
          <p:cNvPr id="5" name="Slide Number Placeholder 4">
            <a:extLst>
              <a:ext uri="{FF2B5EF4-FFF2-40B4-BE49-F238E27FC236}">
                <a16:creationId xmlns:a16="http://schemas.microsoft.com/office/drawing/2014/main" id="{071E5BF2-4434-F69B-5F42-347773E09234}"/>
              </a:ext>
            </a:extLst>
          </p:cNvPr>
          <p:cNvSpPr>
            <a:spLocks noGrp="1"/>
          </p:cNvSpPr>
          <p:nvPr>
            <p:ph type="sldNum" sz="quarter" idx="12"/>
          </p:nvPr>
        </p:nvSpPr>
        <p:spPr/>
        <p:txBody>
          <a:bodyPr/>
          <a:lstStyle/>
          <a:p>
            <a:fld id="{CBD12358-51D2-46B3-9BDE-DF29528B9454}" type="slidenum">
              <a:rPr lang="en-US" smtClean="0"/>
              <a:t>15</a:t>
            </a:fld>
            <a:endParaRPr lang="en-US"/>
          </a:p>
        </p:txBody>
      </p:sp>
      <p:pic>
        <p:nvPicPr>
          <p:cNvPr id="6" name="Content Placeholder 5" descr="A glass wall with a white machine in it&#10;&#10;Description automatically generated">
            <a:extLst>
              <a:ext uri="{FF2B5EF4-FFF2-40B4-BE49-F238E27FC236}">
                <a16:creationId xmlns:a16="http://schemas.microsoft.com/office/drawing/2014/main" id="{9D9D080F-8C28-7625-74A6-67D3E1464C7B}"/>
              </a:ext>
            </a:extLst>
          </p:cNvPr>
          <p:cNvPicPr>
            <a:picLocks noChangeAspect="1"/>
          </p:cNvPicPr>
          <p:nvPr/>
        </p:nvPicPr>
        <p:blipFill>
          <a:blip r:embed="rId2"/>
          <a:stretch>
            <a:fillRect/>
          </a:stretch>
        </p:blipFill>
        <p:spPr>
          <a:xfrm>
            <a:off x="1503565" y="1847572"/>
            <a:ext cx="3633211" cy="4916431"/>
          </a:xfrm>
          <a:prstGeom prst="rect">
            <a:avLst/>
          </a:prstGeom>
        </p:spPr>
      </p:pic>
      <p:sp>
        <p:nvSpPr>
          <p:cNvPr id="9" name="TextBox 8">
            <a:extLst>
              <a:ext uri="{FF2B5EF4-FFF2-40B4-BE49-F238E27FC236}">
                <a16:creationId xmlns:a16="http://schemas.microsoft.com/office/drawing/2014/main" id="{2BB55565-4E86-27DA-15C1-0D298C04D215}"/>
              </a:ext>
            </a:extLst>
          </p:cNvPr>
          <p:cNvSpPr txBox="1"/>
          <p:nvPr/>
        </p:nvSpPr>
        <p:spPr>
          <a:xfrm>
            <a:off x="5684072" y="2274838"/>
            <a:ext cx="6127376" cy="2585323"/>
          </a:xfrm>
          <a:prstGeom prst="rect">
            <a:avLst/>
          </a:prstGeom>
          <a:noFill/>
        </p:spPr>
        <p:txBody>
          <a:bodyPr wrap="square">
            <a:spAutoFit/>
          </a:bodyPr>
          <a:lstStyle/>
          <a:p>
            <a:r>
              <a:rPr lang="en-US" sz="1800" kern="0" dirty="0">
                <a:effectLst/>
                <a:latin typeface="Times New Roman" panose="02020603050405020304" pitchFamily="18" charset="0"/>
                <a:ea typeface="Times New Roman" panose="02020603050405020304" pitchFamily="18" charset="0"/>
              </a:rPr>
              <a:t>Protective measures for staff are taken because of the higher amounts of scatter radiation from the workload, and higher energies.  This has to be balanced with the dentist’s wishes to demonstrate their devices.  This enclosure is 0.75 inches of glass, opposite (where the image was taken from) sit 2 female administrators, late twenties or early thirties, who had many concerns about the scatter radiation.  Area badges were installed to confirm the success of the shielding and assumptions used in the calculations. </a:t>
            </a:r>
            <a:endParaRPr lang="en-US" dirty="0"/>
          </a:p>
        </p:txBody>
      </p:sp>
    </p:spTree>
    <p:extLst>
      <p:ext uri="{BB962C8B-B14F-4D97-AF65-F5344CB8AC3E}">
        <p14:creationId xmlns:p14="http://schemas.microsoft.com/office/powerpoint/2010/main" val="2604882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3CB3-2956-E8D2-C23D-A3BAA7295DEC}"/>
              </a:ext>
            </a:extLst>
          </p:cNvPr>
          <p:cNvSpPr>
            <a:spLocks noGrp="1"/>
          </p:cNvSpPr>
          <p:nvPr>
            <p:ph type="ctrTitle"/>
          </p:nvPr>
        </p:nvSpPr>
        <p:spPr>
          <a:xfrm>
            <a:off x="1524000" y="685800"/>
            <a:ext cx="9144000" cy="1014984"/>
          </a:xfrm>
          <a:noFill/>
        </p:spPr>
        <p:txBody>
          <a:bodyPr/>
          <a:lstStyle/>
          <a:p>
            <a:r>
              <a:rPr lang="en-US" dirty="0">
                <a:solidFill>
                  <a:srgbClr val="FF0000"/>
                </a:solidFill>
              </a:rPr>
              <a:t>Training</a:t>
            </a:r>
          </a:p>
        </p:txBody>
      </p:sp>
      <p:sp>
        <p:nvSpPr>
          <p:cNvPr id="3" name="Subtitle 2">
            <a:extLst>
              <a:ext uri="{FF2B5EF4-FFF2-40B4-BE49-F238E27FC236}">
                <a16:creationId xmlns:a16="http://schemas.microsoft.com/office/drawing/2014/main" id="{FEECEBD4-35BF-26BB-D438-DA43EBD5EE89}"/>
              </a:ext>
            </a:extLst>
          </p:cNvPr>
          <p:cNvSpPr>
            <a:spLocks noGrp="1"/>
          </p:cNvSpPr>
          <p:nvPr>
            <p:ph type="subTitle" idx="1"/>
          </p:nvPr>
        </p:nvSpPr>
        <p:spPr>
          <a:xfrm>
            <a:off x="1524000" y="2057400"/>
            <a:ext cx="9144000" cy="3887360"/>
          </a:xfrm>
          <a:noFill/>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documentation of initial and annual training completion shall be maintained for a period of three years and be available upon request.</a:t>
            </a:r>
          </a:p>
          <a:p>
            <a:pPr marL="0" marR="0">
              <a:lnSpc>
                <a:spcPct val="107000"/>
              </a:lnSpc>
              <a:spcBef>
                <a:spcPts val="0"/>
              </a:spcBef>
              <a:spcAft>
                <a:spcPts val="800"/>
              </a:spcAft>
            </a:pPr>
            <a:r>
              <a:rPr lang="en-US" kern="100" dirty="0">
                <a:solidFill>
                  <a:srgbClr val="0070C0"/>
                </a:solidFill>
                <a:latin typeface="Aptos" panose="020B0004020202020204" pitchFamily="34" charset="0"/>
                <a:ea typeface="Aptos" panose="020B0004020202020204" pitchFamily="34" charset="0"/>
                <a:cs typeface="Times New Roman" panose="02020603050405020304" pitchFamily="18" charset="0"/>
              </a:rPr>
              <a:t>  </a:t>
            </a:r>
            <a:r>
              <a:rPr lang="en-US" sz="1800"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The practitioner shall attest in writing to the employee’s completion of initial </a:t>
            </a:r>
            <a:r>
              <a:rPr lang="en-US" sz="1800" b="0" i="1"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and </a:t>
            </a:r>
            <a:r>
              <a:rPr lang="en-US" sz="1800"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annual training </a:t>
            </a:r>
            <a:r>
              <a:rPr lang="en-US" sz="18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for each qualified employee allowed to operate the CBCT </a:t>
            </a:r>
            <a:endParaRPr lang="en-US" dirty="0">
              <a:solidFill>
                <a:srgbClr val="0070C0"/>
              </a:solidFill>
            </a:endParaRPr>
          </a:p>
        </p:txBody>
      </p:sp>
    </p:spTree>
    <p:extLst>
      <p:ext uri="{BB962C8B-B14F-4D97-AF65-F5344CB8AC3E}">
        <p14:creationId xmlns:p14="http://schemas.microsoft.com/office/powerpoint/2010/main" val="435195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9874B-BCA9-8420-1595-EDD1865A099A}"/>
              </a:ext>
            </a:extLst>
          </p:cNvPr>
          <p:cNvSpPr>
            <a:spLocks noGrp="1"/>
          </p:cNvSpPr>
          <p:nvPr>
            <p:ph type="title"/>
          </p:nvPr>
        </p:nvSpPr>
        <p:spPr>
          <a:noFill/>
        </p:spPr>
        <p:txBody>
          <a:bodyPr/>
          <a:lstStyle/>
          <a:p>
            <a:r>
              <a:rPr lang="en-US" dirty="0"/>
              <a:t>Some things the State and  accreditors should consider </a:t>
            </a:r>
          </a:p>
        </p:txBody>
      </p:sp>
      <p:sp>
        <p:nvSpPr>
          <p:cNvPr id="4" name="Content Placeholder 3">
            <a:extLst>
              <a:ext uri="{FF2B5EF4-FFF2-40B4-BE49-F238E27FC236}">
                <a16:creationId xmlns:a16="http://schemas.microsoft.com/office/drawing/2014/main" id="{ACFBB810-3430-2C29-1AA0-9744AA0A1AA3}"/>
              </a:ext>
            </a:extLst>
          </p:cNvPr>
          <p:cNvSpPr>
            <a:spLocks noGrp="1"/>
          </p:cNvSpPr>
          <p:nvPr>
            <p:ph sz="half" idx="14"/>
          </p:nvPr>
        </p:nvSpPr>
        <p:spPr>
          <a:xfrm>
            <a:off x="834961" y="2032662"/>
            <a:ext cx="4463005" cy="4366215"/>
          </a:xfrm>
          <a:solidFill>
            <a:schemeClr val="bg1"/>
          </a:solidFill>
        </p:spPr>
        <p:txBody>
          <a:bodyPr>
            <a:normAutofit fontScale="92500" lnSpcReduction="20000"/>
          </a:bodyPr>
          <a:lstStyle/>
          <a:p>
            <a:r>
              <a:rPr lang="en-US" dirty="0"/>
              <a:t>Acceptance Criteria</a:t>
            </a:r>
          </a:p>
          <a:p>
            <a:r>
              <a:rPr lang="en-US" dirty="0" err="1"/>
              <a:t>Vatech</a:t>
            </a:r>
            <a:r>
              <a:rPr lang="en-US" dirty="0"/>
              <a:t> has recently modified its QA software to be more consistent with the New York requirements</a:t>
            </a:r>
          </a:p>
          <a:p>
            <a:r>
              <a:rPr lang="en-US" dirty="0"/>
              <a:t> When contacted, none of the CBCT vendors have a test head phantom yet that meets all of the current State requirements. Carestream is considering developing one, but is resisting incorporation of CT numbers.</a:t>
            </a:r>
          </a:p>
          <a:p>
            <a:r>
              <a:rPr lang="en-US" dirty="0"/>
              <a:t>Other states, who have CBCTs, do not have these standards , but are watching NY to see the implementation results.(Note: Colorado is also updating its regulations and have none of these requirements.) </a:t>
            </a:r>
          </a:p>
          <a:p>
            <a:r>
              <a:rPr lang="en-US" dirty="0"/>
              <a:t>NJ in particular may be next to accredited it’s CBCTs. </a:t>
            </a:r>
          </a:p>
          <a:p>
            <a:r>
              <a:rPr lang="en-US" dirty="0"/>
              <a:t>NY city rules does not require Accreditation! It operates separately from Albany!</a:t>
            </a:r>
          </a:p>
        </p:txBody>
      </p:sp>
      <p:sp>
        <p:nvSpPr>
          <p:cNvPr id="3" name="Content Placeholder 2">
            <a:extLst>
              <a:ext uri="{FF2B5EF4-FFF2-40B4-BE49-F238E27FC236}">
                <a16:creationId xmlns:a16="http://schemas.microsoft.com/office/drawing/2014/main" id="{68A5FD2B-E3E5-1C2B-0151-21F216B14A33}"/>
              </a:ext>
            </a:extLst>
          </p:cNvPr>
          <p:cNvSpPr>
            <a:spLocks noGrp="1"/>
          </p:cNvSpPr>
          <p:nvPr>
            <p:ph sz="half" idx="13"/>
          </p:nvPr>
        </p:nvSpPr>
        <p:spPr>
          <a:solidFill>
            <a:schemeClr val="bg1"/>
          </a:solidFill>
        </p:spPr>
        <p:txBody>
          <a:bodyPr>
            <a:normAutofit/>
          </a:bodyPr>
          <a:lstStyle/>
          <a:p>
            <a:r>
              <a:rPr lang="en-US" dirty="0"/>
              <a:t>Dosimetry and training of new employees</a:t>
            </a:r>
          </a:p>
          <a:p>
            <a:pPr lvl="1"/>
            <a:r>
              <a:rPr lang="en-US" dirty="0"/>
              <a:t>We have many years of exposure history documenting a lack of radiological exposure to the operator when the install is done properly. Area dosimetry is an acceptable alternative to personal dosimetry</a:t>
            </a:r>
          </a:p>
          <a:p>
            <a:pPr lvl="1"/>
            <a:r>
              <a:rPr lang="en-US" dirty="0"/>
              <a:t>We now know that the dental office may provide annual training as well as training to new employees as long as the trainer has 3 hours of training on the CBCT unit as well as experience with it. </a:t>
            </a:r>
          </a:p>
        </p:txBody>
      </p:sp>
      <p:sp>
        <p:nvSpPr>
          <p:cNvPr id="5" name="Slide Number Placeholder 4">
            <a:extLst>
              <a:ext uri="{FF2B5EF4-FFF2-40B4-BE49-F238E27FC236}">
                <a16:creationId xmlns:a16="http://schemas.microsoft.com/office/drawing/2014/main" id="{F4D46BBA-A67E-D762-A08B-0D961DBB35B2}"/>
              </a:ext>
            </a:extLst>
          </p:cNvPr>
          <p:cNvSpPr>
            <a:spLocks noGrp="1"/>
          </p:cNvSpPr>
          <p:nvPr>
            <p:ph type="sldNum" sz="quarter" idx="12"/>
          </p:nvPr>
        </p:nvSpPr>
        <p:spPr/>
        <p:txBody>
          <a:bodyPr/>
          <a:lstStyle/>
          <a:p>
            <a:fld id="{CBD12358-51D2-46B3-9BDE-DF29528B9454}" type="slidenum">
              <a:rPr lang="en-US" smtClean="0"/>
              <a:t>17</a:t>
            </a:fld>
            <a:endParaRPr lang="en-US"/>
          </a:p>
        </p:txBody>
      </p:sp>
    </p:spTree>
    <p:extLst>
      <p:ext uri="{BB962C8B-B14F-4D97-AF65-F5344CB8AC3E}">
        <p14:creationId xmlns:p14="http://schemas.microsoft.com/office/powerpoint/2010/main" val="837402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BA683-FFA4-676D-8142-3874407F4B8B}"/>
              </a:ext>
            </a:extLst>
          </p:cNvPr>
          <p:cNvSpPr>
            <a:spLocks noGrp="1"/>
          </p:cNvSpPr>
          <p:nvPr>
            <p:ph type="title"/>
          </p:nvPr>
        </p:nvSpPr>
        <p:spPr>
          <a:xfrm>
            <a:off x="1017494" y="528918"/>
            <a:ext cx="9906000" cy="759110"/>
          </a:xfrm>
        </p:spPr>
        <p:txBody>
          <a:bodyPr/>
          <a:lstStyle/>
          <a:p>
            <a:r>
              <a:rPr lang="en-US" sz="2800" dirty="0"/>
              <a:t>What is the required  repeat reject analysis?</a:t>
            </a:r>
          </a:p>
        </p:txBody>
      </p:sp>
      <p:sp>
        <p:nvSpPr>
          <p:cNvPr id="3" name="Content Placeholder 2">
            <a:extLst>
              <a:ext uri="{FF2B5EF4-FFF2-40B4-BE49-F238E27FC236}">
                <a16:creationId xmlns:a16="http://schemas.microsoft.com/office/drawing/2014/main" id="{91C6B86A-C1CE-269C-4FD5-CDD21C4D66B3}"/>
              </a:ext>
            </a:extLst>
          </p:cNvPr>
          <p:cNvSpPr>
            <a:spLocks noGrp="1"/>
          </p:cNvSpPr>
          <p:nvPr>
            <p:ph sz="half" idx="14"/>
          </p:nvPr>
        </p:nvSpPr>
        <p:spPr>
          <a:xfrm>
            <a:off x="709455" y="1584427"/>
            <a:ext cx="10893022" cy="4067492"/>
          </a:xfrm>
        </p:spPr>
        <p:txBody>
          <a:bodyPr/>
          <a:lstStyle/>
          <a:p>
            <a:endParaRPr lang="en-US" dirty="0"/>
          </a:p>
          <a:p>
            <a:endParaRPr lang="en-US" dirty="0"/>
          </a:p>
          <a:p>
            <a:endParaRPr lang="en-US" dirty="0"/>
          </a:p>
          <a:p>
            <a:endParaRPr lang="en-US" dirty="0"/>
          </a:p>
          <a:p>
            <a:endParaRPr lang="en-US" dirty="0"/>
          </a:p>
          <a:p>
            <a:r>
              <a:rPr lang="en-US" b="1" dirty="0"/>
              <a:t> </a:t>
            </a:r>
            <a:endParaRPr lang="en-US" dirty="0"/>
          </a:p>
        </p:txBody>
      </p:sp>
      <p:sp>
        <p:nvSpPr>
          <p:cNvPr id="5" name="Slide Number Placeholder 4">
            <a:extLst>
              <a:ext uri="{FF2B5EF4-FFF2-40B4-BE49-F238E27FC236}">
                <a16:creationId xmlns:a16="http://schemas.microsoft.com/office/drawing/2014/main" id="{BCA54D31-4214-A1BB-365E-090FEFB3CD0F}"/>
              </a:ext>
            </a:extLst>
          </p:cNvPr>
          <p:cNvSpPr>
            <a:spLocks noGrp="1"/>
          </p:cNvSpPr>
          <p:nvPr>
            <p:ph type="sldNum" sz="quarter" idx="12"/>
          </p:nvPr>
        </p:nvSpPr>
        <p:spPr/>
        <p:txBody>
          <a:bodyPr/>
          <a:lstStyle/>
          <a:p>
            <a:fld id="{CBD12358-51D2-46B3-9BDE-DF29528B9454}" type="slidenum">
              <a:rPr lang="en-US" smtClean="0"/>
              <a:t>18</a:t>
            </a:fld>
            <a:endParaRPr lang="en-US"/>
          </a:p>
        </p:txBody>
      </p:sp>
      <p:pic>
        <p:nvPicPr>
          <p:cNvPr id="13" name="Picture 12">
            <a:extLst>
              <a:ext uri="{FF2B5EF4-FFF2-40B4-BE49-F238E27FC236}">
                <a16:creationId xmlns:a16="http://schemas.microsoft.com/office/drawing/2014/main" id="{4A1A4376-7E1F-7FDE-7415-37DFEF1B0CD6}"/>
              </a:ext>
            </a:extLst>
          </p:cNvPr>
          <p:cNvPicPr>
            <a:picLocks noChangeAspect="1"/>
          </p:cNvPicPr>
          <p:nvPr/>
        </p:nvPicPr>
        <p:blipFill>
          <a:blip r:embed="rId2"/>
          <a:stretch>
            <a:fillRect/>
          </a:stretch>
        </p:blipFill>
        <p:spPr>
          <a:xfrm>
            <a:off x="902201" y="1449670"/>
            <a:ext cx="7954927" cy="1676654"/>
          </a:xfrm>
          <a:prstGeom prst="rect">
            <a:avLst/>
          </a:prstGeom>
        </p:spPr>
      </p:pic>
      <p:sp>
        <p:nvSpPr>
          <p:cNvPr id="17" name="TextBox 16">
            <a:extLst>
              <a:ext uri="{FF2B5EF4-FFF2-40B4-BE49-F238E27FC236}">
                <a16:creationId xmlns:a16="http://schemas.microsoft.com/office/drawing/2014/main" id="{D44629CB-E50A-6DBF-101D-47334C0693FC}"/>
              </a:ext>
            </a:extLst>
          </p:cNvPr>
          <p:cNvSpPr txBox="1"/>
          <p:nvPr/>
        </p:nvSpPr>
        <p:spPr>
          <a:xfrm>
            <a:off x="902201" y="3038139"/>
            <a:ext cx="7954926" cy="3139321"/>
          </a:xfrm>
          <a:prstGeom prst="rect">
            <a:avLst/>
          </a:prstGeom>
          <a:noFill/>
        </p:spPr>
        <p:txBody>
          <a:bodyPr wrap="square">
            <a:spAutoFit/>
          </a:bodyPr>
          <a:lstStyle/>
          <a:p>
            <a:r>
              <a:rPr lang="en-US" sz="1800" b="1" dirty="0">
                <a:effectLst/>
                <a:latin typeface="Arial" panose="020B0604020202020204" pitchFamily="34" charset="0"/>
                <a:ea typeface="Aptos" panose="020B0004020202020204" pitchFamily="34" charset="0"/>
                <a:cs typeface="Arial" panose="020B0604020202020204" pitchFamily="34" charset="0"/>
              </a:rPr>
              <a:t>Quality Improvement</a:t>
            </a:r>
            <a:r>
              <a:rPr lang="en-US" sz="1800" dirty="0">
                <a:effectLst/>
                <a:latin typeface="Arial" panose="020B0604020202020204" pitchFamily="34" charset="0"/>
                <a:ea typeface="Aptos" panose="020B0004020202020204" pitchFamily="34" charset="0"/>
                <a:cs typeface="Arial" panose="020B0604020202020204" pitchFamily="34" charset="0"/>
              </a:rPr>
              <a:t> — Regular analysis of repeat and reject rates can lead to enhanced imaging quality and reduced costs. </a:t>
            </a:r>
          </a:p>
          <a:p>
            <a:endParaRPr lang="en-US" sz="1800" dirty="0">
              <a:effectLst/>
              <a:latin typeface="Arial" panose="020B0604020202020204" pitchFamily="34" charset="0"/>
              <a:ea typeface="Aptos" panose="020B00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Data Collection</a:t>
            </a:r>
            <a:r>
              <a:rPr lang="en-US" dirty="0">
                <a:latin typeface="Arial" panose="020B0604020202020204" pitchFamily="34" charset="0"/>
                <a:cs typeface="Arial" panose="020B0604020202020204" pitchFamily="34" charset="0"/>
              </a:rPr>
              <a:t> — Accurate data collection is essential for effective analysis and should include reasons for repeats and rejects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latin typeface="Aptos" panose="020B0004020202020204" pitchFamily="34" charset="0"/>
              <a:cs typeface="Times New Roman" panose="02020603050405020304" pitchFamily="18" charset="0"/>
            </a:endParaRPr>
          </a:p>
          <a:p>
            <a:endParaRPr lang="en-US" dirty="0"/>
          </a:p>
        </p:txBody>
      </p:sp>
      <p:pic>
        <p:nvPicPr>
          <p:cNvPr id="21" name="Picture 20">
            <a:extLst>
              <a:ext uri="{FF2B5EF4-FFF2-40B4-BE49-F238E27FC236}">
                <a16:creationId xmlns:a16="http://schemas.microsoft.com/office/drawing/2014/main" id="{7379E5C7-FE69-1AEA-E762-141B631C5F7B}"/>
              </a:ext>
            </a:extLst>
          </p:cNvPr>
          <p:cNvPicPr>
            <a:picLocks noChangeAspect="1"/>
          </p:cNvPicPr>
          <p:nvPr/>
        </p:nvPicPr>
        <p:blipFill>
          <a:blip r:embed="rId3"/>
          <a:srcRect t="30666"/>
          <a:stretch>
            <a:fillRect/>
          </a:stretch>
        </p:blipFill>
        <p:spPr>
          <a:xfrm>
            <a:off x="1377328" y="4829775"/>
            <a:ext cx="7004671" cy="1387648"/>
          </a:xfrm>
          <a:prstGeom prst="rect">
            <a:avLst/>
          </a:prstGeom>
        </p:spPr>
      </p:pic>
      <p:graphicFrame>
        <p:nvGraphicFramePr>
          <p:cNvPr id="4" name="Table 3">
            <a:extLst>
              <a:ext uri="{FF2B5EF4-FFF2-40B4-BE49-F238E27FC236}">
                <a16:creationId xmlns:a16="http://schemas.microsoft.com/office/drawing/2014/main" id="{798994ED-340A-33F5-CAB4-E0DF0B857A0D}"/>
              </a:ext>
            </a:extLst>
          </p:cNvPr>
          <p:cNvGraphicFramePr>
            <a:graphicFrameLocks noGrp="1"/>
          </p:cNvGraphicFramePr>
          <p:nvPr>
            <p:extLst>
              <p:ext uri="{D42A27DB-BD31-4B8C-83A1-F6EECF244321}">
                <p14:modId xmlns:p14="http://schemas.microsoft.com/office/powerpoint/2010/main" val="3994638435"/>
              </p:ext>
            </p:extLst>
          </p:nvPr>
        </p:nvGraphicFramePr>
        <p:xfrm>
          <a:off x="1499616" y="4435558"/>
          <a:ext cx="6656834" cy="365760"/>
        </p:xfrm>
        <a:graphic>
          <a:graphicData uri="http://schemas.openxmlformats.org/drawingml/2006/table">
            <a:tbl>
              <a:tblPr firstRow="1" bandRow="1">
                <a:tableStyleId>{9DCAF9ED-07DC-4A11-8D7F-57B35C25682E}</a:tableStyleId>
              </a:tblPr>
              <a:tblGrid>
                <a:gridCol w="2057400">
                  <a:extLst>
                    <a:ext uri="{9D8B030D-6E8A-4147-A177-3AD203B41FA5}">
                      <a16:colId xmlns:a16="http://schemas.microsoft.com/office/drawing/2014/main" val="1850818611"/>
                    </a:ext>
                  </a:extLst>
                </a:gridCol>
                <a:gridCol w="2331720">
                  <a:extLst>
                    <a:ext uri="{9D8B030D-6E8A-4147-A177-3AD203B41FA5}">
                      <a16:colId xmlns:a16="http://schemas.microsoft.com/office/drawing/2014/main" val="3215460644"/>
                    </a:ext>
                  </a:extLst>
                </a:gridCol>
                <a:gridCol w="2267714">
                  <a:extLst>
                    <a:ext uri="{9D8B030D-6E8A-4147-A177-3AD203B41FA5}">
                      <a16:colId xmlns:a16="http://schemas.microsoft.com/office/drawing/2014/main" val="733022818"/>
                    </a:ext>
                  </a:extLst>
                </a:gridCol>
              </a:tblGrid>
              <a:tr h="221282">
                <a:tc>
                  <a:txBody>
                    <a:bodyPr/>
                    <a:lstStyle/>
                    <a:p>
                      <a:r>
                        <a:rPr lang="en-US" dirty="0">
                          <a:solidFill>
                            <a:schemeClr val="tx1"/>
                          </a:solidFill>
                        </a:rPr>
                        <a:t>Type of error</a:t>
                      </a:r>
                    </a:p>
                  </a:txBody>
                  <a:tcPr/>
                </a:tc>
                <a:tc>
                  <a:txBody>
                    <a:bodyPr/>
                    <a:lstStyle/>
                    <a:p>
                      <a:r>
                        <a:rPr lang="en-US" dirty="0">
                          <a:solidFill>
                            <a:schemeClr val="tx1"/>
                          </a:solidFill>
                        </a:rPr>
                        <a:t>Number of events</a:t>
                      </a:r>
                    </a:p>
                  </a:txBody>
                  <a:tcPr/>
                </a:tc>
                <a:tc>
                  <a:txBody>
                    <a:bodyPr/>
                    <a:lstStyle/>
                    <a:p>
                      <a:r>
                        <a:rPr lang="en-US" dirty="0">
                          <a:solidFill>
                            <a:schemeClr val="tx1"/>
                          </a:solidFill>
                        </a:rPr>
                        <a:t>% of total errors</a:t>
                      </a:r>
                    </a:p>
                  </a:txBody>
                  <a:tcPr/>
                </a:tc>
                <a:extLst>
                  <a:ext uri="{0D108BD9-81ED-4DB2-BD59-A6C34878D82A}">
                    <a16:rowId xmlns:a16="http://schemas.microsoft.com/office/drawing/2014/main" val="1039650302"/>
                  </a:ext>
                </a:extLst>
              </a:tr>
            </a:tbl>
          </a:graphicData>
        </a:graphic>
      </p:graphicFrame>
    </p:spTree>
    <p:extLst>
      <p:ext uri="{BB962C8B-B14F-4D97-AF65-F5344CB8AC3E}">
        <p14:creationId xmlns:p14="http://schemas.microsoft.com/office/powerpoint/2010/main" val="3058926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178D0-4FAD-F187-EEBD-6C8942F21F38}"/>
              </a:ext>
            </a:extLst>
          </p:cNvPr>
          <p:cNvSpPr>
            <a:spLocks noGrp="1"/>
          </p:cNvSpPr>
          <p:nvPr>
            <p:ph type="title"/>
          </p:nvPr>
        </p:nvSpPr>
        <p:spPr/>
        <p:txBody>
          <a:bodyPr/>
          <a:lstStyle/>
          <a:p>
            <a:r>
              <a:rPr lang="en-US" sz="2400" dirty="0"/>
              <a:t>Typical required internal testing frequencies.  Please ensure you have a tracking system to prove you are doing the required testing!</a:t>
            </a:r>
          </a:p>
        </p:txBody>
      </p:sp>
      <p:sp>
        <p:nvSpPr>
          <p:cNvPr id="3" name="Content Placeholder 2">
            <a:extLst>
              <a:ext uri="{FF2B5EF4-FFF2-40B4-BE49-F238E27FC236}">
                <a16:creationId xmlns:a16="http://schemas.microsoft.com/office/drawing/2014/main" id="{D8247F33-74CB-DD49-8836-3A708F5EED90}"/>
              </a:ext>
            </a:extLst>
          </p:cNvPr>
          <p:cNvSpPr>
            <a:spLocks noGrp="1"/>
          </p:cNvSpPr>
          <p:nvPr>
            <p:ph sz="half" idx="14"/>
          </p:nvPr>
        </p:nvSpPr>
        <p:spPr>
          <a:xfrm>
            <a:off x="1743635" y="2026920"/>
            <a:ext cx="6974711" cy="4297679"/>
          </a:xfrm>
        </p:spPr>
        <p:txBody>
          <a:bodyPr/>
          <a:lstStyle/>
          <a:p>
            <a:pPr marL="342900" lvl="0" indent="-342900">
              <a:lnSpc>
                <a:spcPct val="107000"/>
              </a:lnSpc>
              <a:spcBef>
                <a:spcPts val="0"/>
              </a:spcBef>
              <a:buFont typeface="+mj-lt"/>
              <a:buAutoNum type="alphaUcParenR"/>
            </a:pPr>
            <a:r>
              <a:rPr lang="en-US" sz="2800" kern="0" dirty="0">
                <a:latin typeface="Calibri" panose="020F0502020204030204" pitchFamily="34" charset="0"/>
                <a:ea typeface="Calibri" panose="020F0502020204030204" pitchFamily="34" charset="0"/>
                <a:cs typeface="Calibri" panose="020F0502020204030204" pitchFamily="34" charset="0"/>
              </a:rPr>
              <a:t>Carestream: Monthly</a:t>
            </a:r>
            <a:endParaRPr lang="en-US" sz="2800" kern="100" dirty="0">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Bef>
                <a:spcPts val="0"/>
              </a:spcBef>
              <a:buFont typeface="+mj-lt"/>
              <a:buAutoNum type="alphaUcParenR"/>
            </a:pPr>
            <a:r>
              <a:rPr lang="en-US" sz="2800" kern="0" dirty="0" err="1">
                <a:latin typeface="Calibri" panose="020F0502020204030204" pitchFamily="34" charset="0"/>
                <a:ea typeface="Calibri" panose="020F0502020204030204" pitchFamily="34" charset="0"/>
                <a:cs typeface="Calibri" panose="020F0502020204030204" pitchFamily="34" charset="0"/>
              </a:rPr>
              <a:t>Vatech</a:t>
            </a:r>
            <a:r>
              <a:rPr lang="en-US" sz="2800" kern="0" dirty="0">
                <a:latin typeface="Calibri" panose="020F0502020204030204" pitchFamily="34" charset="0"/>
                <a:ea typeface="Calibri" panose="020F0502020204030204" pitchFamily="34" charset="0"/>
                <a:cs typeface="Calibri" panose="020F0502020204030204" pitchFamily="34" charset="0"/>
              </a:rPr>
              <a:t>: Monthly</a:t>
            </a:r>
          </a:p>
          <a:p>
            <a:pPr marL="342900" lvl="0" indent="-342900">
              <a:lnSpc>
                <a:spcPct val="107000"/>
              </a:lnSpc>
              <a:spcBef>
                <a:spcPts val="0"/>
              </a:spcBef>
              <a:buFont typeface="+mj-lt"/>
              <a:buAutoNum type="alphaUcParenR"/>
            </a:pPr>
            <a:r>
              <a:rPr lang="en-US" sz="2800" kern="0" dirty="0">
                <a:latin typeface="Calibri" panose="020F0502020204030204" pitchFamily="34" charset="0"/>
                <a:ea typeface="Calibri" panose="020F0502020204030204" pitchFamily="34" charset="0"/>
                <a:cs typeface="Calibri" panose="020F0502020204030204" pitchFamily="34" charset="0"/>
              </a:rPr>
              <a:t>Sirona: Monthly</a:t>
            </a:r>
            <a:endParaRPr lang="en-US" sz="2800" kern="100" dirty="0">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Bef>
                <a:spcPts val="0"/>
              </a:spcBef>
              <a:buFont typeface="+mj-lt"/>
              <a:buAutoNum type="alphaUcParenR"/>
            </a:pPr>
            <a:r>
              <a:rPr lang="en-US" sz="2800" kern="0" dirty="0" err="1">
                <a:latin typeface="Calibri" panose="020F0502020204030204" pitchFamily="34" charset="0"/>
                <a:ea typeface="Calibri" panose="020F0502020204030204" pitchFamily="34" charset="0"/>
                <a:cs typeface="Calibri" panose="020F0502020204030204" pitchFamily="34" charset="0"/>
              </a:rPr>
              <a:t>iCat</a:t>
            </a:r>
            <a:r>
              <a:rPr lang="en-US" sz="2800" kern="0" dirty="0">
                <a:latin typeface="Calibri" panose="020F0502020204030204" pitchFamily="34" charset="0"/>
                <a:ea typeface="Calibri" panose="020F0502020204030204" pitchFamily="34" charset="0"/>
                <a:cs typeface="Calibri" panose="020F0502020204030204" pitchFamily="34" charset="0"/>
              </a:rPr>
              <a:t>: weekly</a:t>
            </a:r>
            <a:endParaRPr lang="en-US" sz="2800" kern="100" dirty="0">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Bef>
                <a:spcPts val="0"/>
              </a:spcBef>
              <a:buFont typeface="+mj-lt"/>
              <a:buAutoNum type="alphaUcParenR"/>
            </a:pPr>
            <a:r>
              <a:rPr lang="en-US" sz="2800" kern="0" dirty="0">
                <a:latin typeface="Calibri" panose="020F0502020204030204" pitchFamily="34" charset="0"/>
                <a:ea typeface="Calibri" panose="020F0502020204030204" pitchFamily="34" charset="0"/>
                <a:cs typeface="Calibri" panose="020F0502020204030204" pitchFamily="34" charset="0"/>
              </a:rPr>
              <a:t>Others, including Planmeca are not as clear.</a:t>
            </a:r>
          </a:p>
          <a:p>
            <a:pPr lvl="0">
              <a:lnSpc>
                <a:spcPct val="107000"/>
              </a:lnSpc>
              <a:spcBef>
                <a:spcPts val="0"/>
              </a:spcBef>
            </a:pPr>
            <a:r>
              <a:rPr lang="en-US" sz="2800" kern="0" dirty="0">
                <a:latin typeface="Calibri" panose="020F0502020204030204" pitchFamily="34" charset="0"/>
                <a:ea typeface="Calibri" panose="020F0502020204030204" pitchFamily="34" charset="0"/>
                <a:cs typeface="Calibri" panose="020F0502020204030204" pitchFamily="34" charset="0"/>
              </a:rPr>
              <a:t>Each vender has their own testing phantom and procedures. The installer should provide the initial training on how and when to do the QA testing. </a:t>
            </a:r>
            <a:endParaRPr lang="en-US" sz="2800" kern="100"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5" name="Slide Number Placeholder 4">
            <a:extLst>
              <a:ext uri="{FF2B5EF4-FFF2-40B4-BE49-F238E27FC236}">
                <a16:creationId xmlns:a16="http://schemas.microsoft.com/office/drawing/2014/main" id="{36E90E3F-A204-65F0-BA1C-24690B7C9AD6}"/>
              </a:ext>
            </a:extLst>
          </p:cNvPr>
          <p:cNvSpPr>
            <a:spLocks noGrp="1"/>
          </p:cNvSpPr>
          <p:nvPr>
            <p:ph type="sldNum" sz="quarter" idx="12"/>
          </p:nvPr>
        </p:nvSpPr>
        <p:spPr/>
        <p:txBody>
          <a:bodyPr/>
          <a:lstStyle/>
          <a:p>
            <a:fld id="{CBD12358-51D2-46B3-9BDE-DF29528B9454}" type="slidenum">
              <a:rPr lang="en-US" smtClean="0"/>
              <a:t>19</a:t>
            </a:fld>
            <a:endParaRPr lang="en-US"/>
          </a:p>
        </p:txBody>
      </p:sp>
    </p:spTree>
    <p:extLst>
      <p:ext uri="{BB962C8B-B14F-4D97-AF65-F5344CB8AC3E}">
        <p14:creationId xmlns:p14="http://schemas.microsoft.com/office/powerpoint/2010/main" val="1306048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C27C8-165C-5513-DB4B-9D840097C545}"/>
              </a:ext>
            </a:extLst>
          </p:cNvPr>
          <p:cNvSpPr>
            <a:spLocks noGrp="1"/>
          </p:cNvSpPr>
          <p:nvPr>
            <p:ph type="title"/>
          </p:nvPr>
        </p:nvSpPr>
        <p:spPr>
          <a:noFill/>
        </p:spPr>
        <p:txBody>
          <a:bodyPr/>
          <a:lstStyle/>
          <a:p>
            <a:r>
              <a:rPr lang="en-US" dirty="0"/>
              <a:t>Accreditation, Who can do it?</a:t>
            </a:r>
          </a:p>
        </p:txBody>
      </p:sp>
      <p:sp>
        <p:nvSpPr>
          <p:cNvPr id="4" name="Content Placeholder 3">
            <a:extLst>
              <a:ext uri="{FF2B5EF4-FFF2-40B4-BE49-F238E27FC236}">
                <a16:creationId xmlns:a16="http://schemas.microsoft.com/office/drawing/2014/main" id="{83302BFD-960F-CBB3-E984-CDC12813A10C}"/>
              </a:ext>
            </a:extLst>
          </p:cNvPr>
          <p:cNvSpPr>
            <a:spLocks noGrp="1"/>
          </p:cNvSpPr>
          <p:nvPr>
            <p:ph sz="half" idx="15"/>
          </p:nvPr>
        </p:nvSpPr>
        <p:spPr>
          <a:noFill/>
        </p:spPr>
        <p:txBody>
          <a:bodyPr>
            <a:normAutofit/>
          </a:bodyPr>
          <a:lstStyle/>
          <a:p>
            <a:pPr marL="0" marR="0" indent="0">
              <a:lnSpc>
                <a:spcPct val="107000"/>
              </a:lnSpc>
              <a:spcBef>
                <a:spcPts val="0"/>
              </a:spcBef>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Who is recognized as accredited for dental devices? Why is accreditation required for dental offices? </a:t>
            </a:r>
          </a:p>
          <a:p>
            <a:pPr marL="0" marR="0" indent="0">
              <a:lnSpc>
                <a:spcPct val="107000"/>
              </a:lnSpc>
              <a:spcBef>
                <a:spcPts val="0"/>
              </a:spcBef>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a:t>
            </a:r>
            <a:r>
              <a:rPr lang="en-US" kern="100" dirty="0">
                <a:latin typeface="Aptos" panose="020B0004020202020204" pitchFamily="34" charset="0"/>
                <a:ea typeface="Aptos" panose="020B0004020202020204" pitchFamily="34" charset="0"/>
                <a:cs typeface="Times New Roman" panose="02020603050405020304" pitchFamily="18" charset="0"/>
              </a:rPr>
              <a:t>m</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ay drive the number of  CBCTs taken higher in order to make up the difference in costs from accreditation!</a:t>
            </a:r>
          </a:p>
          <a:p>
            <a:endParaRPr lang="en-US" dirty="0"/>
          </a:p>
        </p:txBody>
      </p:sp>
      <p:sp>
        <p:nvSpPr>
          <p:cNvPr id="3" name="Content Placeholder 2">
            <a:extLst>
              <a:ext uri="{FF2B5EF4-FFF2-40B4-BE49-F238E27FC236}">
                <a16:creationId xmlns:a16="http://schemas.microsoft.com/office/drawing/2014/main" id="{FACE640F-7F5A-BDB7-205D-765FA80B6796}"/>
              </a:ext>
            </a:extLst>
          </p:cNvPr>
          <p:cNvSpPr>
            <a:spLocks noGrp="1"/>
          </p:cNvSpPr>
          <p:nvPr>
            <p:ph sz="half" idx="14"/>
          </p:nvPr>
        </p:nvSpPr>
        <p:spPr>
          <a:noFill/>
        </p:spPr>
        <p:txBody>
          <a:bodyPr>
            <a:normAutofit/>
          </a:bodyPr>
          <a:lstStyle/>
          <a:p>
            <a:r>
              <a:rPr lang="en-US" dirty="0">
                <a:latin typeface="Aptos" panose="020B0004020202020204" pitchFamily="34" charset="0"/>
              </a:rPr>
              <a:t>My organization has been testing CBCTs for more than 10 years.</a:t>
            </a:r>
          </a:p>
          <a:p>
            <a:r>
              <a:rPr lang="en-US" dirty="0">
                <a:latin typeface="Aptos" panose="020B0004020202020204" pitchFamily="34" charset="0"/>
              </a:rPr>
              <a:t>We have seen that most offices average less than 10 CBCT images per week, typically one or two.</a:t>
            </a:r>
          </a:p>
          <a:p>
            <a:r>
              <a:rPr lang="en-US" dirty="0">
                <a:latin typeface="Aptos" panose="020B0004020202020204" pitchFamily="34" charset="0"/>
              </a:rPr>
              <a:t>We have learned that some dentists are seeking ways to disable their CBCT technology in order to avoid the accreditation effort. Albany has still not provided guidance on what is required to demonstrate that a CBCT has been taken out of service. (i.e. software changes, physical detachment, professional attestation, etc.)</a:t>
            </a:r>
          </a:p>
          <a:p>
            <a:endParaRPr lang="en-US" dirty="0">
              <a:latin typeface="Aptos" panose="020B0004020202020204" pitchFamily="34" charset="0"/>
            </a:endParaRPr>
          </a:p>
          <a:p>
            <a:endParaRPr lang="en-US" dirty="0"/>
          </a:p>
        </p:txBody>
      </p:sp>
      <p:sp>
        <p:nvSpPr>
          <p:cNvPr id="5" name="Slide Number Placeholder 4">
            <a:extLst>
              <a:ext uri="{FF2B5EF4-FFF2-40B4-BE49-F238E27FC236}">
                <a16:creationId xmlns:a16="http://schemas.microsoft.com/office/drawing/2014/main" id="{33AB5D3D-A955-A16B-FCF6-F9876920793B}"/>
              </a:ext>
            </a:extLst>
          </p:cNvPr>
          <p:cNvSpPr>
            <a:spLocks noGrp="1"/>
          </p:cNvSpPr>
          <p:nvPr>
            <p:ph type="sldNum" sz="quarter" idx="12"/>
          </p:nvPr>
        </p:nvSpPr>
        <p:spPr/>
        <p:txBody>
          <a:bodyPr/>
          <a:lstStyle/>
          <a:p>
            <a:fld id="{CBD12358-51D2-46B3-9BDE-DF29528B9454}" type="slidenum">
              <a:rPr lang="en-US" smtClean="0"/>
              <a:t>20</a:t>
            </a:fld>
            <a:endParaRPr lang="en-US"/>
          </a:p>
        </p:txBody>
      </p:sp>
    </p:spTree>
    <p:extLst>
      <p:ext uri="{BB962C8B-B14F-4D97-AF65-F5344CB8AC3E}">
        <p14:creationId xmlns:p14="http://schemas.microsoft.com/office/powerpoint/2010/main" val="729609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284CE-3A81-BDB1-8543-B8B105C00100}"/>
              </a:ext>
            </a:extLst>
          </p:cNvPr>
          <p:cNvSpPr>
            <a:spLocks noGrp="1"/>
          </p:cNvSpPr>
          <p:nvPr>
            <p:ph type="title"/>
          </p:nvPr>
        </p:nvSpPr>
        <p:spPr/>
        <p:txBody>
          <a:bodyPr/>
          <a:lstStyle/>
          <a:p>
            <a:r>
              <a:rPr lang="en-US" dirty="0"/>
              <a:t>Accreditation, Why?</a:t>
            </a:r>
          </a:p>
        </p:txBody>
      </p:sp>
      <p:sp>
        <p:nvSpPr>
          <p:cNvPr id="3" name="Content Placeholder 2">
            <a:extLst>
              <a:ext uri="{FF2B5EF4-FFF2-40B4-BE49-F238E27FC236}">
                <a16:creationId xmlns:a16="http://schemas.microsoft.com/office/drawing/2014/main" id="{BE74DA06-2C5A-6D11-B8D9-662C5D3ECF11}"/>
              </a:ext>
            </a:extLst>
          </p:cNvPr>
          <p:cNvSpPr>
            <a:spLocks noGrp="1"/>
          </p:cNvSpPr>
          <p:nvPr>
            <p:ph sz="half" idx="15"/>
          </p:nvPr>
        </p:nvSpPr>
        <p:spPr/>
        <p:txBody>
          <a:bodyPr/>
          <a:lstStyle/>
          <a:p>
            <a:r>
              <a:rPr lang="en-US" dirty="0"/>
              <a:t>Is it linked to the Affordable Care Act, which requires insurers to reimburse only those facilities who have accredited programs?</a:t>
            </a:r>
          </a:p>
          <a:p>
            <a:r>
              <a:rPr lang="en-US" dirty="0"/>
              <a:t>If so, why are other States capable of performing services without accreditation</a:t>
            </a:r>
          </a:p>
        </p:txBody>
      </p:sp>
      <p:sp>
        <p:nvSpPr>
          <p:cNvPr id="4" name="Content Placeholder 3">
            <a:extLst>
              <a:ext uri="{FF2B5EF4-FFF2-40B4-BE49-F238E27FC236}">
                <a16:creationId xmlns:a16="http://schemas.microsoft.com/office/drawing/2014/main" id="{D23E0494-B885-B4F8-BBE4-3BEB4BB24D66}"/>
              </a:ext>
            </a:extLst>
          </p:cNvPr>
          <p:cNvSpPr>
            <a:spLocks noGrp="1"/>
          </p:cNvSpPr>
          <p:nvPr>
            <p:ph sz="half" idx="14"/>
          </p:nvPr>
        </p:nvSpPr>
        <p:spPr>
          <a:xfrm>
            <a:off x="4965539" y="2087314"/>
            <a:ext cx="6007261" cy="4564497"/>
          </a:xfrm>
        </p:spPr>
        <p:txBody>
          <a:bodyPr>
            <a:normAutofit/>
          </a:bodyPr>
          <a:lstStyle/>
          <a:p>
            <a:r>
              <a:rPr lang="en-US" dirty="0"/>
              <a:t>The thoughts are that NY wants to be able to include dental care in most insurance plans which as defined by the Affordable Care Act, requires that all aspects of a program be accredited.</a:t>
            </a:r>
          </a:p>
          <a:p>
            <a:r>
              <a:rPr lang="en-US" dirty="0"/>
              <a:t>Currently we have been working with two accrediting bodies </a:t>
            </a:r>
          </a:p>
          <a:p>
            <a:pPr marL="342900" indent="-342900">
              <a:buAutoNum type="arabicParenR"/>
            </a:pPr>
            <a:r>
              <a:rPr lang="en-US" dirty="0" err="1"/>
              <a:t>RadSite</a:t>
            </a:r>
            <a:endParaRPr lang="en-US" dirty="0"/>
          </a:p>
          <a:p>
            <a:r>
              <a:rPr lang="en-US" b="1" dirty="0"/>
              <a:t>The contact is Kristen </a:t>
            </a:r>
            <a:r>
              <a:rPr lang="en-US" b="1" dirty="0" err="1"/>
              <a:t>Dahlander</a:t>
            </a:r>
            <a:r>
              <a:rPr lang="en-US" b="1" dirty="0"/>
              <a:t>, M.Ed.</a:t>
            </a:r>
            <a:endParaRPr lang="en-US" dirty="0"/>
          </a:p>
          <a:p>
            <a:r>
              <a:rPr lang="en-US" dirty="0"/>
              <a:t> 443-372-8999</a:t>
            </a:r>
          </a:p>
          <a:p>
            <a:r>
              <a:rPr lang="en-US" dirty="0">
                <a:hlinkClick r:id="rId2"/>
              </a:rPr>
              <a:t>Kdahlander@radsitequality.com</a:t>
            </a:r>
            <a:endParaRPr lang="en-US" dirty="0"/>
          </a:p>
          <a:p>
            <a:r>
              <a:rPr lang="en-US" dirty="0"/>
              <a:t>www.RadSiteQuality.com</a:t>
            </a:r>
          </a:p>
          <a:p>
            <a:r>
              <a:rPr lang="en-US" dirty="0"/>
              <a:t>2) The Intersocietal Accreditation Commission (IAC)</a:t>
            </a:r>
          </a:p>
          <a:p>
            <a:r>
              <a:rPr lang="en-US" b="1" dirty="0"/>
              <a:t>www.intersocietal.org/programs/ct-dental-ct/ standards</a:t>
            </a:r>
          </a:p>
          <a:p>
            <a:r>
              <a:rPr lang="en-US" b="1" dirty="0"/>
              <a:t>Contact is Nancy Davis.</a:t>
            </a:r>
            <a:endParaRPr lang="en-US" dirty="0"/>
          </a:p>
        </p:txBody>
      </p:sp>
      <p:sp>
        <p:nvSpPr>
          <p:cNvPr id="5" name="Slide Number Placeholder 4">
            <a:extLst>
              <a:ext uri="{FF2B5EF4-FFF2-40B4-BE49-F238E27FC236}">
                <a16:creationId xmlns:a16="http://schemas.microsoft.com/office/drawing/2014/main" id="{AEF0DF00-625E-2202-D21E-DF20BE13B2CA}"/>
              </a:ext>
            </a:extLst>
          </p:cNvPr>
          <p:cNvSpPr>
            <a:spLocks noGrp="1"/>
          </p:cNvSpPr>
          <p:nvPr>
            <p:ph type="sldNum" sz="quarter" idx="12"/>
          </p:nvPr>
        </p:nvSpPr>
        <p:spPr/>
        <p:txBody>
          <a:bodyPr/>
          <a:lstStyle/>
          <a:p>
            <a:fld id="{CBD12358-51D2-46B3-9BDE-DF29528B9454}" type="slidenum">
              <a:rPr lang="en-US" smtClean="0"/>
              <a:t>21</a:t>
            </a:fld>
            <a:endParaRPr lang="en-US"/>
          </a:p>
        </p:txBody>
      </p:sp>
    </p:spTree>
    <p:extLst>
      <p:ext uri="{BB962C8B-B14F-4D97-AF65-F5344CB8AC3E}">
        <p14:creationId xmlns:p14="http://schemas.microsoft.com/office/powerpoint/2010/main" val="1670467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C5C76-79AF-E257-613B-7B4D7A15C2AE}"/>
              </a:ext>
            </a:extLst>
          </p:cNvPr>
          <p:cNvSpPr>
            <a:spLocks noGrp="1"/>
          </p:cNvSpPr>
          <p:nvPr>
            <p:ph type="title"/>
          </p:nvPr>
        </p:nvSpPr>
        <p:spPr>
          <a:xfrm>
            <a:off x="1143000" y="533401"/>
            <a:ext cx="9906000" cy="828674"/>
          </a:xfrm>
        </p:spPr>
        <p:txBody>
          <a:bodyPr/>
          <a:lstStyle/>
          <a:p>
            <a:r>
              <a:rPr lang="en-US" dirty="0"/>
              <a:t>The IAC Website is not intuitive</a:t>
            </a:r>
          </a:p>
        </p:txBody>
      </p:sp>
      <p:sp>
        <p:nvSpPr>
          <p:cNvPr id="5" name="Slide Number Placeholder 4">
            <a:extLst>
              <a:ext uri="{FF2B5EF4-FFF2-40B4-BE49-F238E27FC236}">
                <a16:creationId xmlns:a16="http://schemas.microsoft.com/office/drawing/2014/main" id="{E09588D4-D68D-769D-CDFD-9BF7E9375F5C}"/>
              </a:ext>
            </a:extLst>
          </p:cNvPr>
          <p:cNvSpPr>
            <a:spLocks noGrp="1"/>
          </p:cNvSpPr>
          <p:nvPr>
            <p:ph type="sldNum" sz="quarter" idx="12"/>
          </p:nvPr>
        </p:nvSpPr>
        <p:spPr/>
        <p:txBody>
          <a:bodyPr/>
          <a:lstStyle/>
          <a:p>
            <a:fld id="{CBD12358-51D2-46B3-9BDE-DF29528B9454}" type="slidenum">
              <a:rPr lang="en-US" smtClean="0"/>
              <a:t>22</a:t>
            </a:fld>
            <a:endParaRPr lang="en-US"/>
          </a:p>
        </p:txBody>
      </p:sp>
      <p:pic>
        <p:nvPicPr>
          <p:cNvPr id="6" name="Content Placeholder 5">
            <a:extLst>
              <a:ext uri="{FF2B5EF4-FFF2-40B4-BE49-F238E27FC236}">
                <a16:creationId xmlns:a16="http://schemas.microsoft.com/office/drawing/2014/main" id="{343585C8-41B8-C5DF-8541-AFA4DCC274DC}"/>
              </a:ext>
            </a:extLst>
          </p:cNvPr>
          <p:cNvPicPr>
            <a:picLocks noGrp="1" noChangeAspect="1"/>
          </p:cNvPicPr>
          <p:nvPr>
            <p:ph sz="half" idx="15"/>
          </p:nvPr>
        </p:nvPicPr>
        <p:blipFill>
          <a:blip r:embed="rId2"/>
          <a:stretch>
            <a:fillRect/>
          </a:stretch>
        </p:blipFill>
        <p:spPr>
          <a:xfrm>
            <a:off x="507169" y="1783201"/>
            <a:ext cx="4570487" cy="2504043"/>
          </a:xfrm>
          <a:prstGeom prst="rect">
            <a:avLst/>
          </a:prstGeom>
        </p:spPr>
      </p:pic>
      <p:pic>
        <p:nvPicPr>
          <p:cNvPr id="7" name="Content Placeholder 6">
            <a:extLst>
              <a:ext uri="{FF2B5EF4-FFF2-40B4-BE49-F238E27FC236}">
                <a16:creationId xmlns:a16="http://schemas.microsoft.com/office/drawing/2014/main" id="{9109841F-D0CC-9F02-9B9A-0CFCF32FFE2D}"/>
              </a:ext>
            </a:extLst>
          </p:cNvPr>
          <p:cNvPicPr>
            <a:picLocks noGrp="1" noChangeAspect="1"/>
          </p:cNvPicPr>
          <p:nvPr>
            <p:ph sz="half" idx="14"/>
          </p:nvPr>
        </p:nvPicPr>
        <p:blipFill>
          <a:blip r:embed="rId3"/>
          <a:stretch>
            <a:fillRect/>
          </a:stretch>
        </p:blipFill>
        <p:spPr>
          <a:xfrm>
            <a:off x="5077656" y="2047912"/>
            <a:ext cx="6007100" cy="2239332"/>
          </a:xfrm>
          <a:prstGeom prst="rect">
            <a:avLst/>
          </a:prstGeom>
        </p:spPr>
      </p:pic>
      <p:pic>
        <p:nvPicPr>
          <p:cNvPr id="8" name="Picture 7">
            <a:extLst>
              <a:ext uri="{FF2B5EF4-FFF2-40B4-BE49-F238E27FC236}">
                <a16:creationId xmlns:a16="http://schemas.microsoft.com/office/drawing/2014/main" id="{6C55E735-BF6F-EFD4-9A67-CFB3BB57963E}"/>
              </a:ext>
            </a:extLst>
          </p:cNvPr>
          <p:cNvPicPr>
            <a:picLocks noChangeAspect="1"/>
          </p:cNvPicPr>
          <p:nvPr/>
        </p:nvPicPr>
        <p:blipFill>
          <a:blip r:embed="rId4"/>
          <a:stretch>
            <a:fillRect/>
          </a:stretch>
        </p:blipFill>
        <p:spPr>
          <a:xfrm>
            <a:off x="2924175" y="4419600"/>
            <a:ext cx="5943600" cy="2334260"/>
          </a:xfrm>
          <a:prstGeom prst="rect">
            <a:avLst/>
          </a:prstGeom>
        </p:spPr>
      </p:pic>
      <p:sp>
        <p:nvSpPr>
          <p:cNvPr id="3" name="Oval 2">
            <a:extLst>
              <a:ext uri="{FF2B5EF4-FFF2-40B4-BE49-F238E27FC236}">
                <a16:creationId xmlns:a16="http://schemas.microsoft.com/office/drawing/2014/main" id="{93D43A55-0127-E781-75BF-B13634D2E611}"/>
              </a:ext>
            </a:extLst>
          </p:cNvPr>
          <p:cNvSpPr/>
          <p:nvPr/>
        </p:nvSpPr>
        <p:spPr>
          <a:xfrm>
            <a:off x="3424518" y="3182471"/>
            <a:ext cx="627529" cy="2465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84DBEA6-4AEE-5663-BFFF-78A6A279EF50}"/>
              </a:ext>
            </a:extLst>
          </p:cNvPr>
          <p:cNvSpPr/>
          <p:nvPr/>
        </p:nvSpPr>
        <p:spPr>
          <a:xfrm>
            <a:off x="4052047" y="2117525"/>
            <a:ext cx="627529" cy="2465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E70446F-583A-89D9-CF24-5EF5AAA350DD}"/>
              </a:ext>
            </a:extLst>
          </p:cNvPr>
          <p:cNvSpPr/>
          <p:nvPr/>
        </p:nvSpPr>
        <p:spPr>
          <a:xfrm>
            <a:off x="9439836" y="3182471"/>
            <a:ext cx="627529" cy="2465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6096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3351D-E564-1B42-D7F0-C9B256B61883}"/>
              </a:ext>
            </a:extLst>
          </p:cNvPr>
          <p:cNvSpPr>
            <a:spLocks noGrp="1"/>
          </p:cNvSpPr>
          <p:nvPr>
            <p:ph type="title"/>
          </p:nvPr>
        </p:nvSpPr>
        <p:spPr>
          <a:xfrm>
            <a:off x="1080247" y="578224"/>
            <a:ext cx="9906000" cy="1382156"/>
          </a:xfrm>
        </p:spPr>
        <p:txBody>
          <a:bodyPr/>
          <a:lstStyle/>
          <a:p>
            <a:r>
              <a:rPr lang="en-US" dirty="0"/>
              <a:t>The </a:t>
            </a:r>
            <a:r>
              <a:rPr lang="en-US" dirty="0" err="1"/>
              <a:t>RadSite</a:t>
            </a:r>
            <a:r>
              <a:rPr lang="en-US" dirty="0"/>
              <a:t> is more intuitive</a:t>
            </a:r>
            <a:br>
              <a:rPr lang="en-US" dirty="0"/>
            </a:br>
            <a:endParaRPr lang="en-US" dirty="0"/>
          </a:p>
        </p:txBody>
      </p:sp>
      <p:pic>
        <p:nvPicPr>
          <p:cNvPr id="7" name="Content Placeholder 6">
            <a:extLst>
              <a:ext uri="{FF2B5EF4-FFF2-40B4-BE49-F238E27FC236}">
                <a16:creationId xmlns:a16="http://schemas.microsoft.com/office/drawing/2014/main" id="{4B4AD413-586E-7CA1-6F2A-9E50770D235C}"/>
              </a:ext>
            </a:extLst>
          </p:cNvPr>
          <p:cNvPicPr>
            <a:picLocks noGrp="1" noChangeAspect="1"/>
          </p:cNvPicPr>
          <p:nvPr>
            <p:ph sz="half" idx="15"/>
          </p:nvPr>
        </p:nvPicPr>
        <p:blipFill>
          <a:blip r:embed="rId2"/>
          <a:stretch>
            <a:fillRect/>
          </a:stretch>
        </p:blipFill>
        <p:spPr>
          <a:xfrm>
            <a:off x="703730" y="1960380"/>
            <a:ext cx="6261100" cy="2837177"/>
          </a:xfrm>
          <a:prstGeom prst="rect">
            <a:avLst/>
          </a:prstGeom>
        </p:spPr>
      </p:pic>
      <p:sp>
        <p:nvSpPr>
          <p:cNvPr id="5" name="Slide Number Placeholder 4">
            <a:extLst>
              <a:ext uri="{FF2B5EF4-FFF2-40B4-BE49-F238E27FC236}">
                <a16:creationId xmlns:a16="http://schemas.microsoft.com/office/drawing/2014/main" id="{14565091-B559-B8D1-C56D-941E6C407CAB}"/>
              </a:ext>
            </a:extLst>
          </p:cNvPr>
          <p:cNvSpPr>
            <a:spLocks noGrp="1"/>
          </p:cNvSpPr>
          <p:nvPr>
            <p:ph type="sldNum" sz="quarter" idx="12"/>
          </p:nvPr>
        </p:nvSpPr>
        <p:spPr/>
        <p:txBody>
          <a:bodyPr/>
          <a:lstStyle/>
          <a:p>
            <a:fld id="{CBD12358-51D2-46B3-9BDE-DF29528B9454}" type="slidenum">
              <a:rPr lang="en-US" smtClean="0"/>
              <a:t>23</a:t>
            </a:fld>
            <a:endParaRPr lang="en-US"/>
          </a:p>
        </p:txBody>
      </p:sp>
      <p:sp>
        <p:nvSpPr>
          <p:cNvPr id="8" name="Oval 7">
            <a:extLst>
              <a:ext uri="{FF2B5EF4-FFF2-40B4-BE49-F238E27FC236}">
                <a16:creationId xmlns:a16="http://schemas.microsoft.com/office/drawing/2014/main" id="{17D9B6AE-07DD-87C3-14CC-617AEDFCF04C}"/>
              </a:ext>
            </a:extLst>
          </p:cNvPr>
          <p:cNvSpPr/>
          <p:nvPr/>
        </p:nvSpPr>
        <p:spPr>
          <a:xfrm>
            <a:off x="4446494" y="4114800"/>
            <a:ext cx="1586753" cy="86061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F122C7B-6933-EF21-758A-3C92BDB69405}"/>
              </a:ext>
            </a:extLst>
          </p:cNvPr>
          <p:cNvPicPr>
            <a:picLocks noChangeAspect="1"/>
          </p:cNvPicPr>
          <p:nvPr/>
        </p:nvPicPr>
        <p:blipFill>
          <a:blip r:embed="rId3"/>
          <a:stretch>
            <a:fillRect/>
          </a:stretch>
        </p:blipFill>
        <p:spPr>
          <a:xfrm>
            <a:off x="6522964" y="3077135"/>
            <a:ext cx="4965306" cy="2935941"/>
          </a:xfrm>
          <a:prstGeom prst="rect">
            <a:avLst/>
          </a:prstGeom>
        </p:spPr>
      </p:pic>
    </p:spTree>
    <p:extLst>
      <p:ext uri="{BB962C8B-B14F-4D97-AF65-F5344CB8AC3E}">
        <p14:creationId xmlns:p14="http://schemas.microsoft.com/office/powerpoint/2010/main" val="3812375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45968-70F7-0180-6448-3547E442EF4A}"/>
              </a:ext>
            </a:extLst>
          </p:cNvPr>
          <p:cNvSpPr>
            <a:spLocks noGrp="1"/>
          </p:cNvSpPr>
          <p:nvPr>
            <p:ph type="title"/>
          </p:nvPr>
        </p:nvSpPr>
        <p:spPr>
          <a:noFill/>
        </p:spPr>
        <p:txBody>
          <a:bodyPr>
            <a:noAutofit/>
          </a:bodyPr>
          <a:lstStyle/>
          <a:p>
            <a:r>
              <a:rPr lang="en-US" dirty="0"/>
              <a:t>When are you required to be accredited?</a:t>
            </a:r>
          </a:p>
        </p:txBody>
      </p:sp>
      <p:sp>
        <p:nvSpPr>
          <p:cNvPr id="4" name="Slide Number Placeholder 3">
            <a:extLst>
              <a:ext uri="{FF2B5EF4-FFF2-40B4-BE49-F238E27FC236}">
                <a16:creationId xmlns:a16="http://schemas.microsoft.com/office/drawing/2014/main" id="{5DE0A678-75FD-9EF9-36F6-C96EA4BD4C15}"/>
              </a:ext>
            </a:extLst>
          </p:cNvPr>
          <p:cNvSpPr>
            <a:spLocks noGrp="1"/>
          </p:cNvSpPr>
          <p:nvPr>
            <p:ph type="sldNum" sz="quarter" idx="12"/>
          </p:nvPr>
        </p:nvSpPr>
        <p:spPr/>
        <p:txBody>
          <a:bodyPr/>
          <a:lstStyle/>
          <a:p>
            <a:fld id="{CBD12358-51D2-46B3-9BDE-DF29528B9454}" type="slidenum">
              <a:rPr lang="en-US" smtClean="0"/>
              <a:t>24</a:t>
            </a:fld>
            <a:endParaRPr lang="en-US"/>
          </a:p>
        </p:txBody>
      </p:sp>
      <p:sp>
        <p:nvSpPr>
          <p:cNvPr id="6" name="Content Placeholder 5">
            <a:extLst>
              <a:ext uri="{FF2B5EF4-FFF2-40B4-BE49-F238E27FC236}">
                <a16:creationId xmlns:a16="http://schemas.microsoft.com/office/drawing/2014/main" id="{0315E511-C135-A624-C36F-31DF181E2E50}"/>
              </a:ext>
            </a:extLst>
          </p:cNvPr>
          <p:cNvSpPr>
            <a:spLocks noGrp="1"/>
          </p:cNvSpPr>
          <p:nvPr>
            <p:ph sz="half" idx="1"/>
          </p:nvPr>
        </p:nvSpPr>
        <p:spPr>
          <a:xfrm>
            <a:off x="1420906" y="1895013"/>
            <a:ext cx="7705165" cy="3986246"/>
          </a:xfrm>
        </p:spPr>
        <p:txBody>
          <a:bodyPr>
            <a:normAutofit/>
          </a:bodyPr>
          <a:lstStyle/>
          <a:p>
            <a:r>
              <a:rPr lang="en-US" dirty="0"/>
              <a:t> The clock starts Oct 20, 2026,</a:t>
            </a:r>
          </a:p>
          <a:p>
            <a:r>
              <a:rPr lang="en-US" dirty="0"/>
              <a:t>After that date new licensees or registrants will have 18 months to become accredited and must demonstrate that they have initiated the accreditation process within 90 days of the start of operations. </a:t>
            </a:r>
          </a:p>
          <a:p>
            <a:r>
              <a:rPr lang="en-US" dirty="0"/>
              <a:t>A facility performing CBCT scans that loses their existing accreditation or a registrant or licensee that fails to obtain accreditation must report this fact within 30 days to the department. </a:t>
            </a:r>
          </a:p>
          <a:p>
            <a:r>
              <a:rPr lang="en-US" dirty="0"/>
              <a:t>It is not clear what Albany’s response will be for anyone who flat out refuses.</a:t>
            </a:r>
          </a:p>
          <a:p>
            <a:r>
              <a:rPr lang="en-US" dirty="0"/>
              <a:t>			</a:t>
            </a:r>
            <a:endParaRPr lang="en-US" b="1" i="1" dirty="0"/>
          </a:p>
        </p:txBody>
      </p:sp>
    </p:spTree>
    <p:extLst>
      <p:ext uri="{BB962C8B-B14F-4D97-AF65-F5344CB8AC3E}">
        <p14:creationId xmlns:p14="http://schemas.microsoft.com/office/powerpoint/2010/main" val="4259977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A15DE-D135-0710-9984-A0A55E960CB0}"/>
              </a:ext>
            </a:extLst>
          </p:cNvPr>
          <p:cNvSpPr>
            <a:spLocks noGrp="1"/>
          </p:cNvSpPr>
          <p:nvPr>
            <p:ph type="title"/>
          </p:nvPr>
        </p:nvSpPr>
        <p:spPr>
          <a:noFill/>
        </p:spPr>
        <p:txBody>
          <a:bodyPr/>
          <a:lstStyle/>
          <a:p>
            <a:r>
              <a:rPr lang="en-US" sz="2400" dirty="0"/>
              <a:t>What is the IMPACT of these changes on site training programs and data interpretation?</a:t>
            </a:r>
          </a:p>
        </p:txBody>
      </p:sp>
      <p:sp>
        <p:nvSpPr>
          <p:cNvPr id="3" name="Content Placeholder 2">
            <a:extLst>
              <a:ext uri="{FF2B5EF4-FFF2-40B4-BE49-F238E27FC236}">
                <a16:creationId xmlns:a16="http://schemas.microsoft.com/office/drawing/2014/main" id="{ECC8AA23-D8D0-93BE-5C5F-103A750B0D2F}"/>
              </a:ext>
            </a:extLst>
          </p:cNvPr>
          <p:cNvSpPr>
            <a:spLocks noGrp="1"/>
          </p:cNvSpPr>
          <p:nvPr>
            <p:ph sz="half" idx="1"/>
          </p:nvPr>
        </p:nvSpPr>
        <p:spPr>
          <a:noFill/>
        </p:spPr>
        <p:txBody>
          <a:bodyPr vert="horz" lIns="91440" tIns="45720" rIns="91440" bIns="45720" rtlCol="0" anchor="t">
            <a:normAutofit fontScale="92500" lnSpcReduction="10000"/>
          </a:bodyPr>
          <a:lstStyle/>
          <a:p>
            <a:r>
              <a:rPr lang="en-US" dirty="0"/>
              <a:t>(</a:t>
            </a:r>
            <a:r>
              <a:rPr lang="en-US" dirty="0" err="1"/>
              <a:t>i</a:t>
            </a:r>
            <a:r>
              <a:rPr lang="en-US" dirty="0"/>
              <a:t>) Basic radiation principles and safety is required (3 </a:t>
            </a:r>
            <a:r>
              <a:rPr lang="en-US" dirty="0" err="1"/>
              <a:t>hrs</a:t>
            </a:r>
            <a:r>
              <a:rPr lang="en-US" dirty="0"/>
              <a:t>) is now required by staff who operate the CBCT. </a:t>
            </a:r>
          </a:p>
          <a:p>
            <a:r>
              <a:rPr lang="en-US" dirty="0"/>
              <a:t>(ii) Machine model specific training.</a:t>
            </a:r>
          </a:p>
          <a:p>
            <a:r>
              <a:rPr lang="en-US" dirty="0"/>
              <a:t>(iii)  Displays and systems used for viewing.</a:t>
            </a:r>
          </a:p>
          <a:p>
            <a:r>
              <a:rPr lang="en-US" dirty="0"/>
              <a:t>	</a:t>
            </a:r>
            <a:r>
              <a:rPr lang="en-US" i="1" dirty="0"/>
              <a:t>This is required testing on the display monitor used to interpret images from 	the Panoramic/CBCT unit</a:t>
            </a:r>
          </a:p>
          <a:p>
            <a:r>
              <a:rPr lang="en-US" dirty="0"/>
              <a:t>(iv) Documentation of initial and annual training completion shall be maintained for a period of three years and be available upon request.</a:t>
            </a:r>
          </a:p>
          <a:p>
            <a:r>
              <a:rPr lang="en-US" dirty="0"/>
              <a:t>(v) The practitioner shall attest in writing to employee completion of initial and annual training for each qualified employee allowed to operate the CBCT.</a:t>
            </a:r>
          </a:p>
          <a:p>
            <a:r>
              <a:rPr lang="en-US" dirty="0"/>
              <a:t>. </a:t>
            </a:r>
          </a:p>
        </p:txBody>
      </p:sp>
      <p:pic>
        <p:nvPicPr>
          <p:cNvPr id="20" name="Picture Placeholder 19" descr="City lights at night">
            <a:extLst>
              <a:ext uri="{FF2B5EF4-FFF2-40B4-BE49-F238E27FC236}">
                <a16:creationId xmlns:a16="http://schemas.microsoft.com/office/drawing/2014/main" id="{E5D7764F-CE06-1A00-3555-ACAE6ACDFE1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2" b="52"/>
          <a:stretch/>
        </p:blipFill>
        <p:spPr/>
      </p:pic>
      <p:sp>
        <p:nvSpPr>
          <p:cNvPr id="4" name="Slide Number Placeholder 3">
            <a:extLst>
              <a:ext uri="{FF2B5EF4-FFF2-40B4-BE49-F238E27FC236}">
                <a16:creationId xmlns:a16="http://schemas.microsoft.com/office/drawing/2014/main" id="{F76223D1-2ABA-C24D-39AC-F9143CD45294}"/>
              </a:ext>
            </a:extLst>
          </p:cNvPr>
          <p:cNvSpPr>
            <a:spLocks noGrp="1"/>
          </p:cNvSpPr>
          <p:nvPr>
            <p:ph type="sldNum" sz="quarter" idx="12"/>
          </p:nvPr>
        </p:nvSpPr>
        <p:spPr/>
        <p:txBody>
          <a:bodyPr/>
          <a:lstStyle/>
          <a:p>
            <a:fld id="{CBD12358-51D2-46B3-9BDE-DF29528B9454}" type="slidenum">
              <a:rPr lang="en-US" smtClean="0"/>
              <a:t>25</a:t>
            </a:fld>
            <a:endParaRPr lang="en-US"/>
          </a:p>
        </p:txBody>
      </p:sp>
    </p:spTree>
    <p:extLst>
      <p:ext uri="{BB962C8B-B14F-4D97-AF65-F5344CB8AC3E}">
        <p14:creationId xmlns:p14="http://schemas.microsoft.com/office/powerpoint/2010/main" val="2737241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273FA-7CF0-6C6E-D55D-F6748D6EE946}"/>
              </a:ext>
            </a:extLst>
          </p:cNvPr>
          <p:cNvSpPr>
            <a:spLocks noGrp="1"/>
          </p:cNvSpPr>
          <p:nvPr>
            <p:ph type="title"/>
          </p:nvPr>
        </p:nvSpPr>
        <p:spPr/>
        <p:txBody>
          <a:bodyPr/>
          <a:lstStyle/>
          <a:p>
            <a:r>
              <a:rPr lang="en-US" dirty="0"/>
              <a:t>What about the staff and their training?</a:t>
            </a:r>
          </a:p>
        </p:txBody>
      </p:sp>
      <p:sp>
        <p:nvSpPr>
          <p:cNvPr id="3" name="Content Placeholder 2">
            <a:extLst>
              <a:ext uri="{FF2B5EF4-FFF2-40B4-BE49-F238E27FC236}">
                <a16:creationId xmlns:a16="http://schemas.microsoft.com/office/drawing/2014/main" id="{A35967A2-B801-E97D-3106-536F27E88521}"/>
              </a:ext>
            </a:extLst>
          </p:cNvPr>
          <p:cNvSpPr>
            <a:spLocks noGrp="1"/>
          </p:cNvSpPr>
          <p:nvPr>
            <p:ph sz="half" idx="1"/>
          </p:nvPr>
        </p:nvSpPr>
        <p:spPr/>
        <p:txBody>
          <a:bodyPr/>
          <a:lstStyle/>
          <a:p>
            <a:r>
              <a:rPr lang="en-US" dirty="0"/>
              <a:t>Even though the IAC standards and </a:t>
            </a:r>
            <a:r>
              <a:rPr lang="en-US" dirty="0" err="1"/>
              <a:t>RadSite</a:t>
            </a:r>
            <a:r>
              <a:rPr lang="en-US" dirty="0"/>
              <a:t> indicate all staff must be credentialed in some way, they defer to the NYS Dept of Education and NYS Dental Association which indicates dental assistants do not need </a:t>
            </a:r>
            <a:r>
              <a:rPr lang="en-US" dirty="0" err="1"/>
              <a:t>DanB</a:t>
            </a:r>
            <a:r>
              <a:rPr lang="en-US" dirty="0"/>
              <a:t> (or any other type) of certification. </a:t>
            </a:r>
          </a:p>
          <a:p>
            <a:r>
              <a:rPr lang="en-US" dirty="0"/>
              <a:t>However, your records on employees should indicate years of experience and any specific training in place of a certification.</a:t>
            </a:r>
          </a:p>
        </p:txBody>
      </p:sp>
      <p:sp>
        <p:nvSpPr>
          <p:cNvPr id="5" name="Slide Number Placeholder 4">
            <a:extLst>
              <a:ext uri="{FF2B5EF4-FFF2-40B4-BE49-F238E27FC236}">
                <a16:creationId xmlns:a16="http://schemas.microsoft.com/office/drawing/2014/main" id="{16B1CE1B-C91D-5C8E-6A2C-FAEA0E591280}"/>
              </a:ext>
            </a:extLst>
          </p:cNvPr>
          <p:cNvSpPr>
            <a:spLocks noGrp="1"/>
          </p:cNvSpPr>
          <p:nvPr>
            <p:ph type="sldNum" sz="quarter" idx="12"/>
          </p:nvPr>
        </p:nvSpPr>
        <p:spPr/>
        <p:txBody>
          <a:bodyPr/>
          <a:lstStyle/>
          <a:p>
            <a:fld id="{CBD12358-51D2-46B3-9BDE-DF29528B9454}" type="slidenum">
              <a:rPr lang="en-US" smtClean="0"/>
              <a:t>26</a:t>
            </a:fld>
            <a:endParaRPr lang="en-US"/>
          </a:p>
        </p:txBody>
      </p:sp>
    </p:spTree>
    <p:extLst>
      <p:ext uri="{BB962C8B-B14F-4D97-AF65-F5344CB8AC3E}">
        <p14:creationId xmlns:p14="http://schemas.microsoft.com/office/powerpoint/2010/main" val="5312668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30A76-B788-B363-104E-266B7C7F7208}"/>
              </a:ext>
            </a:extLst>
          </p:cNvPr>
          <p:cNvSpPr>
            <a:spLocks noGrp="1"/>
          </p:cNvSpPr>
          <p:nvPr>
            <p:ph type="title"/>
          </p:nvPr>
        </p:nvSpPr>
        <p:spPr>
          <a:xfrm>
            <a:off x="1143000" y="637406"/>
            <a:ext cx="9906000" cy="1382156"/>
          </a:xfrm>
          <a:noFill/>
        </p:spPr>
        <p:txBody>
          <a:bodyPr/>
          <a:lstStyle/>
          <a:p>
            <a:r>
              <a:rPr lang="en-US" dirty="0"/>
              <a:t>FINAL TAKEAWAYS on Part 16 changes</a:t>
            </a:r>
          </a:p>
        </p:txBody>
      </p:sp>
      <p:sp>
        <p:nvSpPr>
          <p:cNvPr id="3" name="Content Placeholder 2">
            <a:extLst>
              <a:ext uri="{FF2B5EF4-FFF2-40B4-BE49-F238E27FC236}">
                <a16:creationId xmlns:a16="http://schemas.microsoft.com/office/drawing/2014/main" id="{05948542-FCE1-3AE6-C6C9-17975609DF70}"/>
              </a:ext>
            </a:extLst>
          </p:cNvPr>
          <p:cNvSpPr>
            <a:spLocks noGrp="1"/>
          </p:cNvSpPr>
          <p:nvPr>
            <p:ph sz="half" idx="14"/>
          </p:nvPr>
        </p:nvSpPr>
        <p:spPr>
          <a:noFill/>
        </p:spPr>
        <p:txBody>
          <a:bodyPr vert="horz" lIns="91440" tIns="45720" rIns="91440" bIns="45720" rtlCol="0" anchor="t">
            <a:normAutofit/>
          </a:bodyPr>
          <a:lstStyle/>
          <a:p>
            <a:r>
              <a:rPr lang="en-US" dirty="0"/>
              <a:t>The rules appear to have been written by someone with little or no dental imaging experience.</a:t>
            </a:r>
          </a:p>
          <a:p>
            <a:r>
              <a:rPr lang="en-US" dirty="0"/>
              <a:t>They appear to have been written for whole body X-ray units, operating in a hospital or large imaging facility</a:t>
            </a:r>
          </a:p>
          <a:p>
            <a:r>
              <a:rPr lang="en-US" dirty="0"/>
              <a:t>I don’t envision dental hygienists enjoying the daily QA testing</a:t>
            </a:r>
          </a:p>
          <a:p>
            <a:r>
              <a:rPr lang="en-US" dirty="0"/>
              <a:t>You should contact your vendor, and see if they are preparing, or even aware of the impact on your operations:</a:t>
            </a:r>
          </a:p>
          <a:p>
            <a:r>
              <a:rPr lang="en-US" dirty="0"/>
              <a:t>	</a:t>
            </a:r>
            <a:r>
              <a:rPr lang="en-US" dirty="0" err="1"/>
              <a:t>Vatech</a:t>
            </a:r>
            <a:r>
              <a:rPr lang="en-US" dirty="0"/>
              <a:t> is, Carestream is, I have yet to hear from </a:t>
            </a:r>
            <a:r>
              <a:rPr lang="en-US" dirty="0" err="1"/>
              <a:t>iCAT</a:t>
            </a:r>
            <a:endParaRPr lang="en-US" dirty="0"/>
          </a:p>
          <a:p>
            <a:r>
              <a:rPr lang="en-US" dirty="0"/>
              <a:t>	Planmeca has met some of the requirements.</a:t>
            </a:r>
          </a:p>
          <a:p>
            <a:r>
              <a:rPr lang="en-US" dirty="0"/>
              <a:t>	Benco is aware of the impacts from this legislation.</a:t>
            </a:r>
          </a:p>
          <a:p>
            <a:r>
              <a:rPr lang="en-US" dirty="0"/>
              <a:t>	I am not heard back from Henry Shine, but I assume that they are 	aware of the new rules.</a:t>
            </a:r>
          </a:p>
        </p:txBody>
      </p:sp>
      <p:sp>
        <p:nvSpPr>
          <p:cNvPr id="5" name="Slide Number Placeholder 4">
            <a:extLst>
              <a:ext uri="{FF2B5EF4-FFF2-40B4-BE49-F238E27FC236}">
                <a16:creationId xmlns:a16="http://schemas.microsoft.com/office/drawing/2014/main" id="{195192EA-70E1-0E69-5E6A-AE52469DBF97}"/>
              </a:ext>
            </a:extLst>
          </p:cNvPr>
          <p:cNvSpPr>
            <a:spLocks noGrp="1"/>
          </p:cNvSpPr>
          <p:nvPr>
            <p:ph type="sldNum" sz="quarter" idx="12"/>
          </p:nvPr>
        </p:nvSpPr>
        <p:spPr/>
        <p:txBody>
          <a:bodyPr/>
          <a:lstStyle/>
          <a:p>
            <a:fld id="{CBD12358-51D2-46B3-9BDE-DF29528B9454}" type="slidenum">
              <a:rPr lang="en-US" smtClean="0"/>
              <a:t>27</a:t>
            </a:fld>
            <a:endParaRPr lang="en-US"/>
          </a:p>
        </p:txBody>
      </p:sp>
    </p:spTree>
    <p:extLst>
      <p:ext uri="{BB962C8B-B14F-4D97-AF65-F5344CB8AC3E}">
        <p14:creationId xmlns:p14="http://schemas.microsoft.com/office/powerpoint/2010/main" val="643777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BE23B-B1CF-933B-EA29-9F6F7D33F62B}"/>
              </a:ext>
            </a:extLst>
          </p:cNvPr>
          <p:cNvSpPr>
            <a:spLocks noGrp="1"/>
          </p:cNvSpPr>
          <p:nvPr>
            <p:ph type="title"/>
          </p:nvPr>
        </p:nvSpPr>
        <p:spPr>
          <a:xfrm>
            <a:off x="1143000" y="533401"/>
            <a:ext cx="9906000" cy="658905"/>
          </a:xfrm>
        </p:spPr>
        <p:txBody>
          <a:bodyPr/>
          <a:lstStyle/>
          <a:p>
            <a:r>
              <a:rPr lang="en-US" dirty="0"/>
              <a:t>Why we test. What can go wrong with your CBCT?</a:t>
            </a:r>
          </a:p>
        </p:txBody>
      </p:sp>
      <p:sp>
        <p:nvSpPr>
          <p:cNvPr id="4" name="Content Placeholder 3">
            <a:extLst>
              <a:ext uri="{FF2B5EF4-FFF2-40B4-BE49-F238E27FC236}">
                <a16:creationId xmlns:a16="http://schemas.microsoft.com/office/drawing/2014/main" id="{C923D7C5-A776-88D8-65FF-7D4E8EA95CED}"/>
              </a:ext>
            </a:extLst>
          </p:cNvPr>
          <p:cNvSpPr>
            <a:spLocks noGrp="1"/>
          </p:cNvSpPr>
          <p:nvPr>
            <p:ph sz="half" idx="2"/>
          </p:nvPr>
        </p:nvSpPr>
        <p:spPr/>
        <p:txBody>
          <a:bodyPr/>
          <a:lstStyle/>
          <a:p>
            <a:endParaRPr lang="en-US"/>
          </a:p>
        </p:txBody>
      </p:sp>
      <p:sp>
        <p:nvSpPr>
          <p:cNvPr id="5" name="Slide Number Placeholder 4">
            <a:extLst>
              <a:ext uri="{FF2B5EF4-FFF2-40B4-BE49-F238E27FC236}">
                <a16:creationId xmlns:a16="http://schemas.microsoft.com/office/drawing/2014/main" id="{B3ACA9F5-BC04-CB2B-E1F3-C97478D9A227}"/>
              </a:ext>
            </a:extLst>
          </p:cNvPr>
          <p:cNvSpPr>
            <a:spLocks noGrp="1"/>
          </p:cNvSpPr>
          <p:nvPr>
            <p:ph type="sldNum" sz="quarter" idx="12"/>
          </p:nvPr>
        </p:nvSpPr>
        <p:spPr/>
        <p:txBody>
          <a:bodyPr/>
          <a:lstStyle/>
          <a:p>
            <a:fld id="{CBD12358-51D2-46B3-9BDE-DF29528B9454}" type="slidenum">
              <a:rPr lang="en-US" smtClean="0"/>
              <a:t>28</a:t>
            </a:fld>
            <a:endParaRPr lang="en-US"/>
          </a:p>
        </p:txBody>
      </p:sp>
      <p:pic>
        <p:nvPicPr>
          <p:cNvPr id="6" name="Content Placeholder 5">
            <a:extLst>
              <a:ext uri="{FF2B5EF4-FFF2-40B4-BE49-F238E27FC236}">
                <a16:creationId xmlns:a16="http://schemas.microsoft.com/office/drawing/2014/main" id="{8071A0B5-D02C-A95A-79DE-570D533E9E01}"/>
              </a:ext>
            </a:extLst>
          </p:cNvPr>
          <p:cNvPicPr>
            <a:picLocks noGrp="1" noChangeAspect="1"/>
          </p:cNvPicPr>
          <p:nvPr>
            <p:ph sz="half" idx="14"/>
          </p:nvPr>
        </p:nvPicPr>
        <p:blipFill>
          <a:blip r:embed="rId2">
            <a:extLst>
              <a:ext uri="{28A0092B-C50C-407E-A947-70E740481C1C}">
                <a14:useLocalDpi xmlns:a14="http://schemas.microsoft.com/office/drawing/2010/main" val="0"/>
              </a:ext>
            </a:extLst>
          </a:blip>
          <a:stretch>
            <a:fillRect/>
          </a:stretch>
        </p:blipFill>
        <p:spPr>
          <a:xfrm>
            <a:off x="1280072" y="1280318"/>
            <a:ext cx="3525009" cy="4700012"/>
          </a:xfrm>
        </p:spPr>
      </p:pic>
      <p:pic>
        <p:nvPicPr>
          <p:cNvPr id="7" name="Content Placeholder 3">
            <a:extLst>
              <a:ext uri="{FF2B5EF4-FFF2-40B4-BE49-F238E27FC236}">
                <a16:creationId xmlns:a16="http://schemas.microsoft.com/office/drawing/2014/main" id="{9E26A5AC-A164-990C-D1F6-133B56792C5E}"/>
              </a:ext>
            </a:extLst>
          </p:cNvPr>
          <p:cNvPicPr>
            <a:picLocks/>
          </p:cNvPicPr>
          <p:nvPr/>
        </p:nvPicPr>
        <p:blipFill rotWithShape="1">
          <a:blip r:embed="rId3"/>
          <a:srcRect l="21634" t="7408" r="19231" b="12251"/>
          <a:stretch/>
        </p:blipFill>
        <p:spPr bwMode="auto">
          <a:xfrm rot="5400000">
            <a:off x="5361076" y="982498"/>
            <a:ext cx="4655660" cy="5251301"/>
          </a:xfrm>
          <a:prstGeom prst="rect">
            <a:avLst/>
          </a:prstGeom>
          <a:ln>
            <a:noFill/>
          </a:ln>
          <a:extLst>
            <a:ext uri="{53640926-AAD7-44D8-BBD7-CCE9431645EC}">
              <a14:shadowObscured xmlns:a14="http://schemas.microsoft.com/office/drawing/2010/main"/>
            </a:ext>
          </a:extLst>
        </p:spPr>
      </p:pic>
      <p:sp>
        <p:nvSpPr>
          <p:cNvPr id="8" name="Oval 7">
            <a:extLst>
              <a:ext uri="{FF2B5EF4-FFF2-40B4-BE49-F238E27FC236}">
                <a16:creationId xmlns:a16="http://schemas.microsoft.com/office/drawing/2014/main" id="{F4DA1A22-87A5-0990-706E-BF2DD3597B55}"/>
              </a:ext>
            </a:extLst>
          </p:cNvPr>
          <p:cNvSpPr/>
          <p:nvPr/>
        </p:nvSpPr>
        <p:spPr>
          <a:xfrm>
            <a:off x="6294474" y="1998921"/>
            <a:ext cx="1616149" cy="158425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DAC773F8-2621-8216-F2F3-9FEEBD707DAB}"/>
              </a:ext>
            </a:extLst>
          </p:cNvPr>
          <p:cNvCxnSpPr>
            <a:cxnSpLocks/>
          </p:cNvCxnSpPr>
          <p:nvPr/>
        </p:nvCxnSpPr>
        <p:spPr>
          <a:xfrm flipV="1">
            <a:off x="2887227" y="2510118"/>
            <a:ext cx="4215321" cy="16404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7D591CD-79A3-BFE0-17E8-2C5E8A97D675}"/>
              </a:ext>
            </a:extLst>
          </p:cNvPr>
          <p:cNvCxnSpPr>
            <a:cxnSpLocks/>
          </p:cNvCxnSpPr>
          <p:nvPr/>
        </p:nvCxnSpPr>
        <p:spPr>
          <a:xfrm>
            <a:off x="7308157" y="2676988"/>
            <a:ext cx="1217278" cy="93116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534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2A832-E4D8-74C8-8950-AE49CF1A96A0}"/>
              </a:ext>
            </a:extLst>
          </p:cNvPr>
          <p:cNvSpPr>
            <a:spLocks noGrp="1"/>
          </p:cNvSpPr>
          <p:nvPr>
            <p:ph type="title"/>
          </p:nvPr>
        </p:nvSpPr>
        <p:spPr/>
        <p:txBody>
          <a:bodyPr/>
          <a:lstStyle/>
          <a:p>
            <a:r>
              <a:rPr lang="en-US" dirty="0"/>
              <a:t>What else can go wrong: Radiation embrittlement! </a:t>
            </a:r>
          </a:p>
        </p:txBody>
      </p:sp>
      <p:sp>
        <p:nvSpPr>
          <p:cNvPr id="4" name="Content Placeholder 3">
            <a:extLst>
              <a:ext uri="{FF2B5EF4-FFF2-40B4-BE49-F238E27FC236}">
                <a16:creationId xmlns:a16="http://schemas.microsoft.com/office/drawing/2014/main" id="{45F3A76F-F9FB-A99F-74BF-8F563D44479E}"/>
              </a:ext>
            </a:extLst>
          </p:cNvPr>
          <p:cNvSpPr>
            <a:spLocks noGrp="1"/>
          </p:cNvSpPr>
          <p:nvPr>
            <p:ph sz="half" idx="2"/>
          </p:nvPr>
        </p:nvSpPr>
        <p:spPr/>
        <p:txBody>
          <a:bodyPr>
            <a:normAutofit fontScale="92500" lnSpcReduction="20000"/>
          </a:bodyPr>
          <a:lstStyle/>
          <a:p>
            <a:r>
              <a:rPr lang="en-US" kern="0" dirty="0">
                <a:latin typeface="Calibri" panose="020F0502020204030204" pitchFamily="34" charset="0"/>
                <a:ea typeface="Calibri" panose="020F0502020204030204" pitchFamily="34" charset="0"/>
                <a:cs typeface="Calibri" panose="020F0502020204030204" pitchFamily="34" charset="0"/>
              </a:rPr>
              <a:t>The first image is cracking of plastic covers due to aggressive cleaning combined with radiative damage to plastic. During Covid-19 peak, aggressive use of bactericides coupled with radiation induced weaknesses on the plastic casing resulted in case cracking and the exposure of significant electrical components.  This resulted in occasional creative, homemade fixes which would never be approved by the FDA.</a:t>
            </a:r>
          </a:p>
          <a:p>
            <a:r>
              <a:rPr lang="en-US" dirty="0">
                <a:latin typeface="Calibri" panose="020F0502020204030204" pitchFamily="34" charset="0"/>
                <a:ea typeface="Calibri" panose="020F0502020204030204" pitchFamily="34" charset="0"/>
                <a:cs typeface="Calibri" panose="020F0502020204030204" pitchFamily="34" charset="0"/>
              </a:rPr>
              <a:t>I frequently remind the staff that the power within these units is not 120 volts, but 120 thousand volts.  Do not put fingers into the openings. </a:t>
            </a:r>
          </a:p>
          <a:p>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5" name="Slide Number Placeholder 4">
            <a:extLst>
              <a:ext uri="{FF2B5EF4-FFF2-40B4-BE49-F238E27FC236}">
                <a16:creationId xmlns:a16="http://schemas.microsoft.com/office/drawing/2014/main" id="{0A7A325E-1DDD-F378-1BD9-E8FA0373C141}"/>
              </a:ext>
            </a:extLst>
          </p:cNvPr>
          <p:cNvSpPr>
            <a:spLocks noGrp="1"/>
          </p:cNvSpPr>
          <p:nvPr>
            <p:ph type="sldNum" sz="quarter" idx="12"/>
          </p:nvPr>
        </p:nvSpPr>
        <p:spPr/>
        <p:txBody>
          <a:bodyPr/>
          <a:lstStyle/>
          <a:p>
            <a:fld id="{CBD12358-51D2-46B3-9BDE-DF29528B9454}" type="slidenum">
              <a:rPr lang="en-US" smtClean="0"/>
              <a:t>29</a:t>
            </a:fld>
            <a:endParaRPr lang="en-US"/>
          </a:p>
        </p:txBody>
      </p:sp>
      <p:pic>
        <p:nvPicPr>
          <p:cNvPr id="6" name="Content Placeholder 8">
            <a:extLst>
              <a:ext uri="{FF2B5EF4-FFF2-40B4-BE49-F238E27FC236}">
                <a16:creationId xmlns:a16="http://schemas.microsoft.com/office/drawing/2014/main" id="{A7129907-F8EA-59E3-EA74-C3DA931BDB62}"/>
              </a:ext>
            </a:extLst>
          </p:cNvPr>
          <p:cNvPicPr>
            <a:picLocks noChangeAspect="1"/>
          </p:cNvPicPr>
          <p:nvPr/>
        </p:nvPicPr>
        <p:blipFill>
          <a:blip r:embed="rId2"/>
          <a:stretch>
            <a:fillRect/>
          </a:stretch>
        </p:blipFill>
        <p:spPr>
          <a:xfrm>
            <a:off x="1784920" y="1915557"/>
            <a:ext cx="3146821" cy="4195762"/>
          </a:xfrm>
          <a:prstGeom prst="rect">
            <a:avLst/>
          </a:prstGeom>
        </p:spPr>
      </p:pic>
      <p:pic>
        <p:nvPicPr>
          <p:cNvPr id="7" name="Content Placeholder 5" descr="A broken white object with holes&#10;&#10;Description automatically generated">
            <a:extLst>
              <a:ext uri="{FF2B5EF4-FFF2-40B4-BE49-F238E27FC236}">
                <a16:creationId xmlns:a16="http://schemas.microsoft.com/office/drawing/2014/main" id="{24EC8578-BAE6-25F1-8C79-2184468987A6}"/>
              </a:ext>
            </a:extLst>
          </p:cNvPr>
          <p:cNvPicPr>
            <a:picLocks noChangeAspect="1"/>
          </p:cNvPicPr>
          <p:nvPr/>
        </p:nvPicPr>
        <p:blipFill>
          <a:blip r:embed="rId3"/>
          <a:stretch>
            <a:fillRect/>
          </a:stretch>
        </p:blipFill>
        <p:spPr>
          <a:xfrm>
            <a:off x="5165353" y="1779158"/>
            <a:ext cx="2251743" cy="2421230"/>
          </a:xfrm>
          <a:prstGeom prst="rect">
            <a:avLst/>
          </a:prstGeom>
        </p:spPr>
      </p:pic>
      <p:pic>
        <p:nvPicPr>
          <p:cNvPr id="8" name="Picture 7">
            <a:extLst>
              <a:ext uri="{FF2B5EF4-FFF2-40B4-BE49-F238E27FC236}">
                <a16:creationId xmlns:a16="http://schemas.microsoft.com/office/drawing/2014/main" id="{6138D0A3-8442-4E0D-7D2C-0E816C190457}"/>
              </a:ext>
            </a:extLst>
          </p:cNvPr>
          <p:cNvPicPr>
            <a:picLocks noChangeAspect="1"/>
          </p:cNvPicPr>
          <p:nvPr/>
        </p:nvPicPr>
        <p:blipFill rotWithShape="1">
          <a:blip r:embed="rId4"/>
          <a:srcRect l="4140" t="2120" r="3906" b="2886"/>
          <a:stretch/>
        </p:blipFill>
        <p:spPr>
          <a:xfrm>
            <a:off x="5418656" y="3871445"/>
            <a:ext cx="2232052" cy="2892558"/>
          </a:xfrm>
          <a:prstGeom prst="rect">
            <a:avLst/>
          </a:prstGeom>
        </p:spPr>
      </p:pic>
    </p:spTree>
    <p:extLst>
      <p:ext uri="{BB962C8B-B14F-4D97-AF65-F5344CB8AC3E}">
        <p14:creationId xmlns:p14="http://schemas.microsoft.com/office/powerpoint/2010/main" val="2790405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0F39B-B8C8-4B3D-73CE-39FA54698E01}"/>
              </a:ext>
            </a:extLst>
          </p:cNvPr>
          <p:cNvSpPr>
            <a:spLocks noGrp="1"/>
          </p:cNvSpPr>
          <p:nvPr>
            <p:ph type="title"/>
          </p:nvPr>
        </p:nvSpPr>
        <p:spPr/>
        <p:txBody>
          <a:bodyPr/>
          <a:lstStyle/>
          <a:p>
            <a:r>
              <a:rPr lang="en-US" dirty="0"/>
              <a:t>Damage caused by curious staff, or on purpose?</a:t>
            </a:r>
          </a:p>
        </p:txBody>
      </p:sp>
      <p:sp>
        <p:nvSpPr>
          <p:cNvPr id="5" name="Slide Number Placeholder 4">
            <a:extLst>
              <a:ext uri="{FF2B5EF4-FFF2-40B4-BE49-F238E27FC236}">
                <a16:creationId xmlns:a16="http://schemas.microsoft.com/office/drawing/2014/main" id="{1ABB2B81-548C-3396-FDE8-DD10286B0829}"/>
              </a:ext>
            </a:extLst>
          </p:cNvPr>
          <p:cNvSpPr>
            <a:spLocks noGrp="1"/>
          </p:cNvSpPr>
          <p:nvPr>
            <p:ph type="sldNum" sz="quarter" idx="12"/>
          </p:nvPr>
        </p:nvSpPr>
        <p:spPr/>
        <p:txBody>
          <a:bodyPr/>
          <a:lstStyle/>
          <a:p>
            <a:fld id="{CBD12358-51D2-46B3-9BDE-DF29528B9454}" type="slidenum">
              <a:rPr lang="en-US" smtClean="0"/>
              <a:t>30</a:t>
            </a:fld>
            <a:endParaRPr lang="en-US"/>
          </a:p>
        </p:txBody>
      </p:sp>
      <p:pic>
        <p:nvPicPr>
          <p:cNvPr id="6" name="Content Placeholder 5">
            <a:extLst>
              <a:ext uri="{FF2B5EF4-FFF2-40B4-BE49-F238E27FC236}">
                <a16:creationId xmlns:a16="http://schemas.microsoft.com/office/drawing/2014/main" id="{A8DBA593-A10F-F05A-35AF-9606388B4AE6}"/>
              </a:ext>
            </a:extLst>
          </p:cNvPr>
          <p:cNvPicPr>
            <a:picLocks noGrp="1" noChangeAspect="1"/>
          </p:cNvPicPr>
          <p:nvPr>
            <p:ph sz="half" idx="14"/>
          </p:nvPr>
        </p:nvPicPr>
        <p:blipFill>
          <a:blip r:embed="rId2"/>
          <a:stretch>
            <a:fillRect/>
          </a:stretch>
        </p:blipFill>
        <p:spPr>
          <a:xfrm rot="5400000">
            <a:off x="3135687" y="2372243"/>
            <a:ext cx="4298950" cy="3224212"/>
          </a:xfrm>
          <a:prstGeom prst="rect">
            <a:avLst/>
          </a:prstGeom>
        </p:spPr>
      </p:pic>
      <p:sp>
        <p:nvSpPr>
          <p:cNvPr id="7" name="Oval 6">
            <a:extLst>
              <a:ext uri="{FF2B5EF4-FFF2-40B4-BE49-F238E27FC236}">
                <a16:creationId xmlns:a16="http://schemas.microsoft.com/office/drawing/2014/main" id="{498E216C-8921-A62B-612B-AD5CB3B0967E}"/>
              </a:ext>
            </a:extLst>
          </p:cNvPr>
          <p:cNvSpPr/>
          <p:nvPr/>
        </p:nvSpPr>
        <p:spPr>
          <a:xfrm>
            <a:off x="5030683" y="5194624"/>
            <a:ext cx="508958" cy="53233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DD624BD3-C517-B4AD-8B01-CC17445624A0}"/>
              </a:ext>
            </a:extLst>
          </p:cNvPr>
          <p:cNvSpPr/>
          <p:nvPr/>
        </p:nvSpPr>
        <p:spPr>
          <a:xfrm>
            <a:off x="5841521" y="5266343"/>
            <a:ext cx="508958" cy="53233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E5389687-DA6D-A902-F4E0-9ADF9762EFEE}"/>
              </a:ext>
            </a:extLst>
          </p:cNvPr>
          <p:cNvSpPr/>
          <p:nvPr/>
        </p:nvSpPr>
        <p:spPr>
          <a:xfrm>
            <a:off x="4426367" y="3378572"/>
            <a:ext cx="508958" cy="53233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4772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19FA0-2E46-9E14-252A-C40E4263AD21}"/>
              </a:ext>
            </a:extLst>
          </p:cNvPr>
          <p:cNvSpPr>
            <a:spLocks noGrp="1"/>
          </p:cNvSpPr>
          <p:nvPr>
            <p:ph type="title"/>
          </p:nvPr>
        </p:nvSpPr>
        <p:spPr>
          <a:xfrm>
            <a:off x="1143000" y="533401"/>
            <a:ext cx="9906000" cy="1089211"/>
          </a:xfrm>
        </p:spPr>
        <p:txBody>
          <a:bodyPr/>
          <a:lstStyle/>
          <a:p>
            <a:r>
              <a:rPr lang="en-US" sz="2800" dirty="0"/>
              <a:t>it is incumbent for you to periodically review the status of the condition of your CBCT!</a:t>
            </a:r>
          </a:p>
        </p:txBody>
      </p:sp>
      <p:sp>
        <p:nvSpPr>
          <p:cNvPr id="3" name="Content Placeholder 2">
            <a:extLst>
              <a:ext uri="{FF2B5EF4-FFF2-40B4-BE49-F238E27FC236}">
                <a16:creationId xmlns:a16="http://schemas.microsoft.com/office/drawing/2014/main" id="{97E7EF43-FE9D-BC5B-1355-BE4B97B0D5ED}"/>
              </a:ext>
            </a:extLst>
          </p:cNvPr>
          <p:cNvSpPr>
            <a:spLocks noGrp="1"/>
          </p:cNvSpPr>
          <p:nvPr>
            <p:ph sz="half" idx="14"/>
          </p:nvPr>
        </p:nvSpPr>
        <p:spPr/>
        <p:txBody>
          <a:bodyPr>
            <a:normAutofit lnSpcReduction="10000"/>
          </a:bodyPr>
          <a:lstStyle/>
          <a:p>
            <a:pPr marL="342900" indent="-342900">
              <a:buAutoNum type="arabicParenR"/>
            </a:pPr>
            <a:r>
              <a:rPr lang="en-US" sz="2800" dirty="0"/>
              <a:t>If you notice something, you can call me and we can discuss options on the phone.</a:t>
            </a:r>
          </a:p>
          <a:p>
            <a:pPr marL="342900" indent="-342900">
              <a:buAutoNum type="arabicParenR"/>
            </a:pPr>
            <a:r>
              <a:rPr lang="en-US" sz="2800" dirty="0"/>
              <a:t>Home repairs, using packing tape or your glue of choice, are not acceptable or FDA approved repair processes.</a:t>
            </a:r>
          </a:p>
          <a:p>
            <a:pPr marL="342900" indent="-342900">
              <a:buAutoNum type="arabicParenR"/>
            </a:pPr>
            <a:r>
              <a:rPr lang="en-US" sz="2800" dirty="0"/>
              <a:t>Deteriorating image quality is one indication of tube failure.</a:t>
            </a:r>
          </a:p>
          <a:p>
            <a:pPr marL="342900" indent="-342900">
              <a:buAutoNum type="arabicParenR"/>
            </a:pPr>
            <a:r>
              <a:rPr lang="en-US" sz="2800" dirty="0"/>
              <a:t>If your operating manual calls for an internal testing frequency, then follow it.</a:t>
            </a:r>
          </a:p>
          <a:p>
            <a:pPr marL="342900" indent="-342900">
              <a:buAutoNum type="arabicParenR"/>
            </a:pPr>
            <a:endParaRPr lang="en-US" dirty="0"/>
          </a:p>
        </p:txBody>
      </p:sp>
      <p:sp>
        <p:nvSpPr>
          <p:cNvPr id="5" name="Slide Number Placeholder 4">
            <a:extLst>
              <a:ext uri="{FF2B5EF4-FFF2-40B4-BE49-F238E27FC236}">
                <a16:creationId xmlns:a16="http://schemas.microsoft.com/office/drawing/2014/main" id="{D39192B6-7418-A345-C647-7CE626D92BA2}"/>
              </a:ext>
            </a:extLst>
          </p:cNvPr>
          <p:cNvSpPr>
            <a:spLocks noGrp="1"/>
          </p:cNvSpPr>
          <p:nvPr>
            <p:ph type="sldNum" sz="quarter" idx="12"/>
          </p:nvPr>
        </p:nvSpPr>
        <p:spPr/>
        <p:txBody>
          <a:bodyPr/>
          <a:lstStyle/>
          <a:p>
            <a:fld id="{CBD12358-51D2-46B3-9BDE-DF29528B9454}" type="slidenum">
              <a:rPr lang="en-US" smtClean="0"/>
              <a:t>31</a:t>
            </a:fld>
            <a:endParaRPr lang="en-US"/>
          </a:p>
        </p:txBody>
      </p:sp>
    </p:spTree>
    <p:extLst>
      <p:ext uri="{BB962C8B-B14F-4D97-AF65-F5344CB8AC3E}">
        <p14:creationId xmlns:p14="http://schemas.microsoft.com/office/powerpoint/2010/main" val="1845909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F45A-B297-E639-0395-49CA6BC722F1}"/>
              </a:ext>
            </a:extLst>
          </p:cNvPr>
          <p:cNvSpPr>
            <a:spLocks noGrp="1"/>
          </p:cNvSpPr>
          <p:nvPr>
            <p:ph type="title"/>
          </p:nvPr>
        </p:nvSpPr>
        <p:spPr>
          <a:xfrm>
            <a:off x="1143000" y="533401"/>
            <a:ext cx="9906000" cy="694764"/>
          </a:xfrm>
        </p:spPr>
        <p:txBody>
          <a:bodyPr/>
          <a:lstStyle/>
          <a:p>
            <a:r>
              <a:rPr lang="en-US" sz="2800" b="1" i="0" dirty="0">
                <a:solidFill>
                  <a:srgbClr val="FF0000"/>
                </a:solidFill>
                <a:highlight>
                  <a:srgbClr val="FFFF00"/>
                </a:highlight>
                <a:latin typeface="Univers Condensed Light" panose="020B0306020202040204" pitchFamily="34" charset="0"/>
              </a:rPr>
              <a:t>Part 2: Physician Display Monitor</a:t>
            </a:r>
          </a:p>
        </p:txBody>
      </p:sp>
      <p:sp>
        <p:nvSpPr>
          <p:cNvPr id="3" name="Content Placeholder 2">
            <a:extLst>
              <a:ext uri="{FF2B5EF4-FFF2-40B4-BE49-F238E27FC236}">
                <a16:creationId xmlns:a16="http://schemas.microsoft.com/office/drawing/2014/main" id="{F361B3E5-8527-1DA7-CDFC-EF7C92B213D5}"/>
              </a:ext>
            </a:extLst>
          </p:cNvPr>
          <p:cNvSpPr>
            <a:spLocks noGrp="1"/>
          </p:cNvSpPr>
          <p:nvPr>
            <p:ph sz="half" idx="14"/>
          </p:nvPr>
        </p:nvSpPr>
        <p:spPr/>
        <p:txBody>
          <a:bodyPr>
            <a:normAutofit lnSpcReduction="10000"/>
          </a:bodyPr>
          <a:lstStyle/>
          <a:p>
            <a:r>
              <a:rPr lang="en-US" dirty="0"/>
              <a:t>There are now regulations in NY State which require testing of Physician Display Monitors for dental offices, and there are a few things the dentist can do to improve their ability to provide the best possible diagnostic abilities at very little cost.</a:t>
            </a:r>
          </a:p>
          <a:p>
            <a:r>
              <a:rPr lang="en-US" dirty="0"/>
              <a:t>Society of Motion Picture and Television Engineers (SMPTE) patterns are available on the internet and can be used to determine the effectiveness of the display monitors. </a:t>
            </a:r>
          </a:p>
          <a:p>
            <a:r>
              <a:rPr lang="en-US" dirty="0"/>
              <a:t>Specific tools and training are required for whole body diagnosis using X-rays, but a simple review by the dentist on a regular basis can help them determine the quality of their imaging systems. </a:t>
            </a:r>
          </a:p>
          <a:p>
            <a:r>
              <a:rPr lang="en-US" dirty="0"/>
              <a:t>We suggest that you download a typical SMPTE pattern and we will test the monitors using specific testing criteria.  This is best done when the monitor is new and we can track the monitor performance over time.   There are specific tools designed to measure the differences over time. </a:t>
            </a:r>
          </a:p>
          <a:p>
            <a:endParaRPr lang="en-US" dirty="0"/>
          </a:p>
        </p:txBody>
      </p:sp>
      <p:sp>
        <p:nvSpPr>
          <p:cNvPr id="5" name="Slide Number Placeholder 4">
            <a:extLst>
              <a:ext uri="{FF2B5EF4-FFF2-40B4-BE49-F238E27FC236}">
                <a16:creationId xmlns:a16="http://schemas.microsoft.com/office/drawing/2014/main" id="{473DF6DE-FADA-7FBE-F3FA-C0F4432BC9E9}"/>
              </a:ext>
            </a:extLst>
          </p:cNvPr>
          <p:cNvSpPr>
            <a:spLocks noGrp="1"/>
          </p:cNvSpPr>
          <p:nvPr>
            <p:ph type="sldNum" sz="quarter" idx="12"/>
          </p:nvPr>
        </p:nvSpPr>
        <p:spPr/>
        <p:txBody>
          <a:bodyPr/>
          <a:lstStyle/>
          <a:p>
            <a:fld id="{CBD12358-51D2-46B3-9BDE-DF29528B9454}" type="slidenum">
              <a:rPr lang="en-US" smtClean="0"/>
              <a:t>32</a:t>
            </a:fld>
            <a:endParaRPr lang="en-US"/>
          </a:p>
        </p:txBody>
      </p:sp>
    </p:spTree>
    <p:extLst>
      <p:ext uri="{BB962C8B-B14F-4D97-AF65-F5344CB8AC3E}">
        <p14:creationId xmlns:p14="http://schemas.microsoft.com/office/powerpoint/2010/main" val="1082531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03552-067D-B1CF-7C82-4D89AEB65B00}"/>
              </a:ext>
            </a:extLst>
          </p:cNvPr>
          <p:cNvSpPr>
            <a:spLocks noGrp="1"/>
          </p:cNvSpPr>
          <p:nvPr>
            <p:ph type="title"/>
          </p:nvPr>
        </p:nvSpPr>
        <p:spPr>
          <a:xfrm>
            <a:off x="1143000" y="533401"/>
            <a:ext cx="9906000" cy="640975"/>
          </a:xfrm>
        </p:spPr>
        <p:txBody>
          <a:bodyPr/>
          <a:lstStyle/>
          <a:p>
            <a:r>
              <a:rPr lang="en-US" dirty="0"/>
              <a:t>Found on the internet for free</a:t>
            </a:r>
          </a:p>
        </p:txBody>
      </p:sp>
      <p:sp>
        <p:nvSpPr>
          <p:cNvPr id="5" name="Slide Number Placeholder 4">
            <a:extLst>
              <a:ext uri="{FF2B5EF4-FFF2-40B4-BE49-F238E27FC236}">
                <a16:creationId xmlns:a16="http://schemas.microsoft.com/office/drawing/2014/main" id="{5173211F-EE4E-C2B5-29C6-B6211CCBAA8E}"/>
              </a:ext>
            </a:extLst>
          </p:cNvPr>
          <p:cNvSpPr>
            <a:spLocks noGrp="1"/>
          </p:cNvSpPr>
          <p:nvPr>
            <p:ph type="sldNum" sz="quarter" idx="12"/>
          </p:nvPr>
        </p:nvSpPr>
        <p:spPr/>
        <p:txBody>
          <a:bodyPr/>
          <a:lstStyle/>
          <a:p>
            <a:fld id="{CBD12358-51D2-46B3-9BDE-DF29528B9454}" type="slidenum">
              <a:rPr lang="en-US" smtClean="0"/>
              <a:t>33</a:t>
            </a:fld>
            <a:endParaRPr lang="en-US"/>
          </a:p>
        </p:txBody>
      </p:sp>
      <p:pic>
        <p:nvPicPr>
          <p:cNvPr id="6" name="Content Placeholder 5">
            <a:extLst>
              <a:ext uri="{FF2B5EF4-FFF2-40B4-BE49-F238E27FC236}">
                <a16:creationId xmlns:a16="http://schemas.microsoft.com/office/drawing/2014/main" id="{F425A0CE-3382-5DF6-92A5-1DB1C0A6D020}"/>
              </a:ext>
            </a:extLst>
          </p:cNvPr>
          <p:cNvPicPr>
            <a:picLocks noGrp="1"/>
          </p:cNvPicPr>
          <p:nvPr>
            <p:ph sz="half" idx="14"/>
          </p:nvPr>
        </p:nvPicPr>
        <p:blipFill rotWithShape="1">
          <a:blip r:embed="rId2"/>
          <a:srcRect l="20193" t="14530" r="20192" b="8831"/>
          <a:stretch/>
        </p:blipFill>
        <p:spPr bwMode="auto">
          <a:xfrm>
            <a:off x="1714800" y="1280318"/>
            <a:ext cx="8271882" cy="54836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57765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3590F-C531-ED27-58B4-0B01E08A826E}"/>
              </a:ext>
            </a:extLst>
          </p:cNvPr>
          <p:cNvSpPr>
            <a:spLocks noGrp="1"/>
          </p:cNvSpPr>
          <p:nvPr>
            <p:ph type="title"/>
          </p:nvPr>
        </p:nvSpPr>
        <p:spPr>
          <a:xfrm>
            <a:off x="1205753" y="202595"/>
            <a:ext cx="9906000" cy="691078"/>
          </a:xfrm>
        </p:spPr>
        <p:txBody>
          <a:bodyPr/>
          <a:lstStyle/>
          <a:p>
            <a:r>
              <a:rPr lang="en-US" sz="3200" dirty="0"/>
              <a:t>What we measure for on the monitor</a:t>
            </a:r>
          </a:p>
        </p:txBody>
      </p:sp>
      <p:sp>
        <p:nvSpPr>
          <p:cNvPr id="5" name="Slide Number Placeholder 4">
            <a:extLst>
              <a:ext uri="{FF2B5EF4-FFF2-40B4-BE49-F238E27FC236}">
                <a16:creationId xmlns:a16="http://schemas.microsoft.com/office/drawing/2014/main" id="{7931B474-B940-F96E-0438-A45E8A634D5B}"/>
              </a:ext>
            </a:extLst>
          </p:cNvPr>
          <p:cNvSpPr>
            <a:spLocks noGrp="1"/>
          </p:cNvSpPr>
          <p:nvPr>
            <p:ph type="sldNum" sz="quarter" idx="12"/>
          </p:nvPr>
        </p:nvSpPr>
        <p:spPr/>
        <p:txBody>
          <a:bodyPr/>
          <a:lstStyle/>
          <a:p>
            <a:fld id="{CBD12358-51D2-46B3-9BDE-DF29528B9454}" type="slidenum">
              <a:rPr lang="en-US" smtClean="0"/>
              <a:t>34</a:t>
            </a:fld>
            <a:endParaRPr lang="en-US"/>
          </a:p>
        </p:txBody>
      </p:sp>
      <p:pic>
        <p:nvPicPr>
          <p:cNvPr id="6" name="Content Placeholder 5">
            <a:extLst>
              <a:ext uri="{FF2B5EF4-FFF2-40B4-BE49-F238E27FC236}">
                <a16:creationId xmlns:a16="http://schemas.microsoft.com/office/drawing/2014/main" id="{47D18F16-D191-AED4-03F1-F6C2CF6CE0E6}"/>
              </a:ext>
            </a:extLst>
          </p:cNvPr>
          <p:cNvPicPr>
            <a:picLocks noChangeAspect="1"/>
          </p:cNvPicPr>
          <p:nvPr/>
        </p:nvPicPr>
        <p:blipFill rotWithShape="1">
          <a:blip r:embed="rId2"/>
          <a:srcRect l="2302" t="29700" r="40661" b="28967"/>
          <a:stretch/>
        </p:blipFill>
        <p:spPr>
          <a:xfrm>
            <a:off x="1399553" y="893673"/>
            <a:ext cx="9518399" cy="3279906"/>
          </a:xfrm>
          <a:prstGeom prst="rect">
            <a:avLst/>
          </a:prstGeom>
        </p:spPr>
      </p:pic>
      <p:pic>
        <p:nvPicPr>
          <p:cNvPr id="7" name="Picture 6">
            <a:extLst>
              <a:ext uri="{FF2B5EF4-FFF2-40B4-BE49-F238E27FC236}">
                <a16:creationId xmlns:a16="http://schemas.microsoft.com/office/drawing/2014/main" id="{720D3E0D-0AC6-5F58-5C06-D460C9C7D35F}"/>
              </a:ext>
            </a:extLst>
          </p:cNvPr>
          <p:cNvPicPr>
            <a:picLocks noChangeAspect="1"/>
          </p:cNvPicPr>
          <p:nvPr/>
        </p:nvPicPr>
        <p:blipFill rotWithShape="1">
          <a:blip r:embed="rId3"/>
          <a:srcRect l="4462" t="52997" r="38663" b="13117"/>
          <a:stretch/>
        </p:blipFill>
        <p:spPr>
          <a:xfrm>
            <a:off x="1274049" y="3709686"/>
            <a:ext cx="9518398" cy="3148314"/>
          </a:xfrm>
          <a:prstGeom prst="rect">
            <a:avLst/>
          </a:prstGeom>
        </p:spPr>
      </p:pic>
    </p:spTree>
    <p:extLst>
      <p:ext uri="{BB962C8B-B14F-4D97-AF65-F5344CB8AC3E}">
        <p14:creationId xmlns:p14="http://schemas.microsoft.com/office/powerpoint/2010/main" val="4142608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A2EE-8359-C7C7-CADE-F5C56F2BB57F}"/>
              </a:ext>
            </a:extLst>
          </p:cNvPr>
          <p:cNvSpPr>
            <a:spLocks noGrp="1"/>
          </p:cNvSpPr>
          <p:nvPr>
            <p:ph type="title"/>
          </p:nvPr>
        </p:nvSpPr>
        <p:spPr/>
        <p:txBody>
          <a:bodyPr/>
          <a:lstStyle/>
          <a:p>
            <a:r>
              <a:rPr lang="en-US" dirty="0"/>
              <a:t>A Quick Note on Ownership Changes</a:t>
            </a:r>
          </a:p>
        </p:txBody>
      </p:sp>
      <p:sp>
        <p:nvSpPr>
          <p:cNvPr id="3" name="Content Placeholder 2">
            <a:extLst>
              <a:ext uri="{FF2B5EF4-FFF2-40B4-BE49-F238E27FC236}">
                <a16:creationId xmlns:a16="http://schemas.microsoft.com/office/drawing/2014/main" id="{84BA3142-F58C-7937-8F6F-C8C826764B34}"/>
              </a:ext>
            </a:extLst>
          </p:cNvPr>
          <p:cNvSpPr>
            <a:spLocks noGrp="1"/>
          </p:cNvSpPr>
          <p:nvPr>
            <p:ph sz="half" idx="14"/>
          </p:nvPr>
        </p:nvSpPr>
        <p:spPr/>
        <p:txBody>
          <a:bodyPr/>
          <a:lstStyle/>
          <a:p>
            <a:r>
              <a:rPr lang="en-US" dirty="0"/>
              <a:t>This came up from the State of NY DOH recently.</a:t>
            </a:r>
          </a:p>
          <a:p>
            <a:r>
              <a:rPr lang="en-US" dirty="0"/>
              <a:t>An office changed hands; the displayed registration referenced the previous owner.</a:t>
            </a:r>
          </a:p>
          <a:p>
            <a:r>
              <a:rPr lang="en-US" dirty="0"/>
              <a:t>The report had the NY State permit number of the previous owner, and when reviewed by the NY State, our testing report was rejected.</a:t>
            </a:r>
          </a:p>
          <a:p>
            <a:r>
              <a:rPr lang="en-US" dirty="0"/>
              <a:t>The office in question was contacted, and was told that</a:t>
            </a:r>
          </a:p>
          <a:p>
            <a:pPr marL="342900" indent="-342900">
              <a:buAutoNum type="arabicParenR"/>
            </a:pPr>
            <a:r>
              <a:rPr lang="en-US" dirty="0"/>
              <a:t>They need to complete the registration process,</a:t>
            </a:r>
          </a:p>
          <a:p>
            <a:pPr marL="342900" indent="-342900">
              <a:buAutoNum type="arabicParenR"/>
            </a:pPr>
            <a:r>
              <a:rPr lang="en-US" dirty="0"/>
              <a:t>Because the radiation survey was performed more than 365.25 days ago, (actually 2 years ago), the needed a new survey of their office. </a:t>
            </a:r>
          </a:p>
          <a:p>
            <a:r>
              <a:rPr lang="en-US" dirty="0"/>
              <a:t>3)    If you become accredited and sell the office, you cannot sell the            accreditation!</a:t>
            </a:r>
          </a:p>
        </p:txBody>
      </p:sp>
      <p:sp>
        <p:nvSpPr>
          <p:cNvPr id="4" name="Content Placeholder 3">
            <a:extLst>
              <a:ext uri="{FF2B5EF4-FFF2-40B4-BE49-F238E27FC236}">
                <a16:creationId xmlns:a16="http://schemas.microsoft.com/office/drawing/2014/main" id="{32F465B6-7E8D-E739-864B-9C62F4D2911B}"/>
              </a:ext>
            </a:extLst>
          </p:cNvPr>
          <p:cNvSpPr>
            <a:spLocks noGrp="1"/>
          </p:cNvSpPr>
          <p:nvPr>
            <p:ph sz="half" idx="2"/>
          </p:nvPr>
        </p:nvSpPr>
        <p:spPr/>
        <p:txBody>
          <a:bodyPr/>
          <a:lstStyle/>
          <a:p>
            <a:r>
              <a:rPr lang="en-US" dirty="0"/>
              <a:t>We used to be able to lobby to the State that a survey less than 2 years old was good enough. Not anymore.</a:t>
            </a:r>
          </a:p>
          <a:p>
            <a:r>
              <a:rPr lang="en-US" dirty="0"/>
              <a:t>If you know you are selling or changing the name, please contact the State (or us)  ASAP. We will guide you through the process. </a:t>
            </a:r>
          </a:p>
          <a:p>
            <a:r>
              <a:rPr lang="en-US" dirty="0"/>
              <a:t>This is happening so frequently now, the State has got the process down pat.   There is little leeway being given.</a:t>
            </a:r>
          </a:p>
          <a:p>
            <a:r>
              <a:rPr lang="en-US" dirty="0"/>
              <a:t>Contact us if you want some help making changes, we’ve seen a lot!</a:t>
            </a:r>
          </a:p>
        </p:txBody>
      </p:sp>
      <p:sp>
        <p:nvSpPr>
          <p:cNvPr id="5" name="Slide Number Placeholder 4">
            <a:extLst>
              <a:ext uri="{FF2B5EF4-FFF2-40B4-BE49-F238E27FC236}">
                <a16:creationId xmlns:a16="http://schemas.microsoft.com/office/drawing/2014/main" id="{8D6711B2-9478-8FCE-7A1B-36D8532F6FF6}"/>
              </a:ext>
            </a:extLst>
          </p:cNvPr>
          <p:cNvSpPr>
            <a:spLocks noGrp="1"/>
          </p:cNvSpPr>
          <p:nvPr>
            <p:ph type="sldNum" sz="quarter" idx="12"/>
          </p:nvPr>
        </p:nvSpPr>
        <p:spPr/>
        <p:txBody>
          <a:bodyPr/>
          <a:lstStyle/>
          <a:p>
            <a:fld id="{CBD12358-51D2-46B3-9BDE-DF29528B9454}" type="slidenum">
              <a:rPr lang="en-US" smtClean="0"/>
              <a:t>35</a:t>
            </a:fld>
            <a:endParaRPr lang="en-US"/>
          </a:p>
        </p:txBody>
      </p:sp>
    </p:spTree>
    <p:extLst>
      <p:ext uri="{BB962C8B-B14F-4D97-AF65-F5344CB8AC3E}">
        <p14:creationId xmlns:p14="http://schemas.microsoft.com/office/powerpoint/2010/main" val="158405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FBF08-C4F2-A233-731F-74706327EB7B}"/>
              </a:ext>
            </a:extLst>
          </p:cNvPr>
          <p:cNvSpPr>
            <a:spLocks noGrp="1"/>
          </p:cNvSpPr>
          <p:nvPr>
            <p:ph type="title"/>
          </p:nvPr>
        </p:nvSpPr>
        <p:spPr/>
        <p:txBody>
          <a:bodyPr/>
          <a:lstStyle/>
          <a:p>
            <a:r>
              <a:rPr lang="en-US" dirty="0"/>
              <a:t>How can Multi Industrial Services help you?</a:t>
            </a:r>
          </a:p>
        </p:txBody>
      </p:sp>
      <p:sp>
        <p:nvSpPr>
          <p:cNvPr id="3" name="Content Placeholder 2">
            <a:extLst>
              <a:ext uri="{FF2B5EF4-FFF2-40B4-BE49-F238E27FC236}">
                <a16:creationId xmlns:a16="http://schemas.microsoft.com/office/drawing/2014/main" id="{8880C619-FF90-B80B-1639-F8FA66C82986}"/>
              </a:ext>
            </a:extLst>
          </p:cNvPr>
          <p:cNvSpPr>
            <a:spLocks noGrp="1"/>
          </p:cNvSpPr>
          <p:nvPr>
            <p:ph sz="half" idx="14"/>
          </p:nvPr>
        </p:nvSpPr>
        <p:spPr/>
        <p:txBody>
          <a:bodyPr/>
          <a:lstStyle/>
          <a:p>
            <a:r>
              <a:rPr lang="en-US" dirty="0"/>
              <a:t>MIS, Inc. can help offices walk through the process, including providing the required 3 </a:t>
            </a:r>
            <a:r>
              <a:rPr lang="en-US" dirty="0" err="1"/>
              <a:t>hrs</a:t>
            </a:r>
            <a:r>
              <a:rPr lang="en-US" dirty="0"/>
              <a:t> CE for Radiation Safety Training in addition to shielding designs, monitor inspections and full office inspections. Our training program for the 3-hour radiation safety portion is under final review and will be ready after the October 20, 2026 start date. We can assist you in the package preparation, as well as performing the required radiation safety training. </a:t>
            </a:r>
          </a:p>
          <a:p>
            <a:r>
              <a:rPr lang="en-US" dirty="0"/>
              <a:t>Note that if you have had an inspection prior to the issuance of the new regulations, the next one, with all of the new rules incorporated, will be the one which will be submitted for review.</a:t>
            </a:r>
          </a:p>
          <a:p>
            <a:r>
              <a:rPr lang="en-US" dirty="0"/>
              <a:t>The </a:t>
            </a:r>
            <a:r>
              <a:rPr lang="en-US" dirty="0" err="1"/>
              <a:t>RadSite</a:t>
            </a:r>
            <a:r>
              <a:rPr lang="en-US" dirty="0"/>
              <a:t> and IAC have also indicated that applicants will have a "Navigator" who will be assigned to help them gather the required documentation.  The accreditors recognize that this is a unique situation and will assist an office in the process at no charge.</a:t>
            </a:r>
          </a:p>
        </p:txBody>
      </p:sp>
      <p:sp>
        <p:nvSpPr>
          <p:cNvPr id="5" name="Slide Number Placeholder 4">
            <a:extLst>
              <a:ext uri="{FF2B5EF4-FFF2-40B4-BE49-F238E27FC236}">
                <a16:creationId xmlns:a16="http://schemas.microsoft.com/office/drawing/2014/main" id="{5F3A45DF-7FF3-0EF0-F093-9EF17A8C290B}"/>
              </a:ext>
            </a:extLst>
          </p:cNvPr>
          <p:cNvSpPr>
            <a:spLocks noGrp="1"/>
          </p:cNvSpPr>
          <p:nvPr>
            <p:ph type="sldNum" sz="quarter" idx="12"/>
          </p:nvPr>
        </p:nvSpPr>
        <p:spPr/>
        <p:txBody>
          <a:bodyPr/>
          <a:lstStyle/>
          <a:p>
            <a:fld id="{CBD12358-51D2-46B3-9BDE-DF29528B9454}" type="slidenum">
              <a:rPr lang="en-US" smtClean="0"/>
              <a:t>36</a:t>
            </a:fld>
            <a:endParaRPr lang="en-US"/>
          </a:p>
        </p:txBody>
      </p:sp>
    </p:spTree>
    <p:extLst>
      <p:ext uri="{BB962C8B-B14F-4D97-AF65-F5344CB8AC3E}">
        <p14:creationId xmlns:p14="http://schemas.microsoft.com/office/powerpoint/2010/main" val="2208345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Placeholder 5" descr="Close-up of a bridge with wires">
            <a:extLst>
              <a:ext uri="{FF2B5EF4-FFF2-40B4-BE49-F238E27FC236}">
                <a16:creationId xmlns:a16="http://schemas.microsoft.com/office/drawing/2014/main" id="{E461669C-A7BA-D639-22CB-B5FBBE698B38}"/>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20" r="20"/>
          <a:stretch/>
        </p:blipFill>
        <p:spPr>
          <a:noFill/>
        </p:spPr>
      </p:pic>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noFill/>
        </p:spPr>
        <p:txBody>
          <a:bodyPr anchor="b"/>
          <a:lstStyle/>
          <a:p>
            <a:r>
              <a:rPr lang="en-US" dirty="0"/>
              <a:t>THANK YOU</a:t>
            </a:r>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idx="1"/>
          </p:nvPr>
        </p:nvSpPr>
        <p:spPr>
          <a:xfrm>
            <a:off x="6080992" y="4373217"/>
            <a:ext cx="4902843" cy="2091591"/>
          </a:xfrm>
          <a:noFill/>
        </p:spPr>
        <p:txBody>
          <a:bodyPr anchor="t">
            <a:normAutofit lnSpcReduction="10000"/>
          </a:bodyPr>
          <a:lstStyle/>
          <a:p>
            <a:r>
              <a:rPr lang="en-US" dirty="0"/>
              <a:t>Dr Frederic J. Mis, Ph.D., CHP, LMP 000134, NY State CRESO 150</a:t>
            </a:r>
          </a:p>
          <a:p>
            <a:r>
              <a:rPr lang="en-US" dirty="0"/>
              <a:t>Multi Industrial Services</a:t>
            </a:r>
          </a:p>
          <a:p>
            <a:r>
              <a:rPr lang="en-US" dirty="0"/>
              <a:t>585-797-4578 (Me), fjmrp@yahoo.com</a:t>
            </a:r>
          </a:p>
          <a:p>
            <a:r>
              <a:rPr lang="en-US" dirty="0"/>
              <a:t>585-727-9225 (Sue Schoen, my associate) </a:t>
            </a:r>
          </a:p>
          <a:p>
            <a:r>
              <a:rPr lang="en-US" dirty="0"/>
              <a:t>585-236-0068 (office number)</a:t>
            </a:r>
          </a:p>
        </p:txBody>
      </p:sp>
    </p:spTree>
    <p:extLst>
      <p:ext uri="{BB962C8B-B14F-4D97-AF65-F5344CB8AC3E}">
        <p14:creationId xmlns:p14="http://schemas.microsoft.com/office/powerpoint/2010/main" val="1210802199"/>
      </p:ext>
    </p:extLst>
  </p:cSld>
  <p:clrMapOvr>
    <a:masterClrMapping/>
  </p:clrMapOvr>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C180A77-4928-484F-9529-F716C85D6A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E62E91-3991-445A-ADE0-DB143B39320F}">
  <ds:schemaRefs>
    <ds:schemaRef ds:uri="http://schemas.microsoft.com/sharepoint/v3/contenttype/forms"/>
  </ds:schemaRefs>
</ds:datastoreItem>
</file>

<file path=customXml/itemProps3.xml><?xml version="1.0" encoding="utf-8"?>
<ds:datastoreItem xmlns:ds="http://schemas.openxmlformats.org/officeDocument/2006/customXml" ds:itemID="{3C20BE78-9FDF-401B-B412-3AA10EC5BEA3}">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{92802536-888B-41C7-9EEF-07B807014497}tf22797433_win32</Template>
  <TotalTime>2755</TotalTime>
  <Words>3344</Words>
  <Application>Microsoft Office PowerPoint</Application>
  <PresentationFormat>Widescreen</PresentationFormat>
  <Paragraphs>221</Paragraphs>
  <Slides>37</Slides>
  <Notes>12</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Abadi</vt:lpstr>
      <vt:lpstr>Aptos</vt:lpstr>
      <vt:lpstr>Arial</vt:lpstr>
      <vt:lpstr>Calibri</vt:lpstr>
      <vt:lpstr>Times New Roman</vt:lpstr>
      <vt:lpstr>Univers Condensed Light</vt:lpstr>
      <vt:lpstr>Walbaum Display Light</vt:lpstr>
      <vt:lpstr>AngleLinesVTI</vt:lpstr>
      <vt:lpstr>Part 1: Changes Made in Regulatory oversight and their impacts on the dentist, Part 2: The testing of the Physician display monitor </vt:lpstr>
      <vt:lpstr>AGENDA</vt:lpstr>
      <vt:lpstr>   Some assumptions  in the report that impact the typical dentist  1) about 10% of dental offices have Cone-beam CTs  2) Accreditation of the CBCTs will not have a significant impact on the dentists that have a Cone Beam CT  3) Accreditation will cost about $2,000 initially,  updated annually.  Full renewal is once every three years.  4) Accreditation should be completed within 18 months of the rule being published.   5) Commitment to the accreditation process must be made by October 20th, 2026</vt:lpstr>
      <vt:lpstr>What independent testing is necessary to perform</vt:lpstr>
      <vt:lpstr>PowerPoint Presentation</vt:lpstr>
      <vt:lpstr>There are two organizations one must deal with under the new regulations</vt:lpstr>
      <vt:lpstr>  What we noticed immediately:  1) Not 10%, but about 50% of our customers have CBCTs.  2) there are 4 commissions capable of accrediting a CBCT.  We have been working with two of them, Radsite and IAC.  3) There is no standard QA test for a CBCT. All manufactures have a version of their own.  4) There is no one standard Testing Phantom that can be used for each brand of CBCT  Note: Each CBCT design has its own test phantom.  Carestream’s version is a transparent “Hockey Puck” with various densities of materials Embedded.  Vatech and dexa are similar to that. iCat is very different.</vt:lpstr>
      <vt:lpstr>NY State part 16 requirements</vt:lpstr>
      <vt:lpstr>Why test? CBCTs have a lot of sophisticated image receptors, which age.</vt:lpstr>
      <vt:lpstr>Different densities are displayed as well as indications of proper rotation</vt:lpstr>
      <vt:lpstr>Other associated proposed requirements for the use of the CBCT</vt:lpstr>
      <vt:lpstr>Shielding of the CBCT radiation</vt:lpstr>
      <vt:lpstr>Below is a simplified version of what we have measured during CBCT radiation surveys</vt:lpstr>
      <vt:lpstr>For an Older CBCT unit,  Significant scatter radiation may be a concern!</vt:lpstr>
      <vt:lpstr>A Shield Design that “Shows off” the new technology</vt:lpstr>
      <vt:lpstr>Training</vt:lpstr>
      <vt:lpstr>Some things the State and  accreditors should consider </vt:lpstr>
      <vt:lpstr>What is the required  repeat reject analysis?</vt:lpstr>
      <vt:lpstr>Typical required internal testing frequencies.  Please ensure you have a tracking system to prove you are doing the required testing!</vt:lpstr>
      <vt:lpstr>Accreditation, Who can do it?</vt:lpstr>
      <vt:lpstr>Accreditation, Why?</vt:lpstr>
      <vt:lpstr>The IAC Website is not intuitive</vt:lpstr>
      <vt:lpstr>The RadSite is more intuitive </vt:lpstr>
      <vt:lpstr>When are you required to be accredited?</vt:lpstr>
      <vt:lpstr>What is the IMPACT of these changes on site training programs and data interpretation?</vt:lpstr>
      <vt:lpstr>What about the staff and their training?</vt:lpstr>
      <vt:lpstr>FINAL TAKEAWAYS on Part 16 changes</vt:lpstr>
      <vt:lpstr>Why we test. What can go wrong with your CBCT?</vt:lpstr>
      <vt:lpstr>What else can go wrong: Radiation embrittlement! </vt:lpstr>
      <vt:lpstr>Damage caused by curious staff, or on purpose?</vt:lpstr>
      <vt:lpstr>it is incumbent for you to periodically review the status of the condition of your CBCT!</vt:lpstr>
      <vt:lpstr>Part 2: Physician Display Monitor</vt:lpstr>
      <vt:lpstr>Found on the internet for free</vt:lpstr>
      <vt:lpstr>What we measure for on the monitor</vt:lpstr>
      <vt:lpstr>A Quick Note on Ownership Changes</vt:lpstr>
      <vt:lpstr>How can Multi Industrial Services help you?</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Frederic mIS</dc:creator>
  <cp:lastModifiedBy>Stephen Schoen</cp:lastModifiedBy>
  <cp:revision>60</cp:revision>
  <dcterms:created xsi:type="dcterms:W3CDTF">2024-07-12T13:52:57Z</dcterms:created>
  <dcterms:modified xsi:type="dcterms:W3CDTF">2026-09-16T17:24:53Z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